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0" r:id="rId2"/>
    <p:sldId id="256" r:id="rId3"/>
    <p:sldId id="271" r:id="rId4"/>
    <p:sldId id="257" r:id="rId5"/>
    <p:sldId id="264" r:id="rId6"/>
    <p:sldId id="265" r:id="rId7"/>
    <p:sldId id="258" r:id="rId8"/>
    <p:sldId id="259"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6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056"/>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ACF77-BCC8-6F41-A5D6-C965A859D60E}" type="datetimeFigureOut">
              <a:rPr lang="en-US" smtClean="0"/>
              <a:t>5/16/22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93603-11BF-3742-8D4F-A3CA9B6120C3}" type="slidenum">
              <a:rPr lang="en-US" smtClean="0"/>
              <a:t>‹#›</a:t>
            </a:fld>
            <a:endParaRPr lang="en-US"/>
          </a:p>
        </p:txBody>
      </p:sp>
    </p:spTree>
    <p:extLst>
      <p:ext uri="{BB962C8B-B14F-4D97-AF65-F5344CB8AC3E}">
        <p14:creationId xmlns:p14="http://schemas.microsoft.com/office/powerpoint/2010/main" val="34692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93603-11BF-3742-8D4F-A3CA9B6120C3}" type="slidenum">
              <a:rPr lang="en-US" smtClean="0"/>
              <a:t>1</a:t>
            </a:fld>
            <a:endParaRPr lang="en-US"/>
          </a:p>
        </p:txBody>
      </p:sp>
    </p:spTree>
    <p:extLst>
      <p:ext uri="{BB962C8B-B14F-4D97-AF65-F5344CB8AC3E}">
        <p14:creationId xmlns:p14="http://schemas.microsoft.com/office/powerpoint/2010/main" val="1258753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sz="1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37F9951-9294-3D4A-BA0D-4CDEB99BE263}" type="slidenum">
              <a:rPr lang="en-CN" smtClean="0"/>
              <a:t>2</a:t>
            </a:fld>
            <a:endParaRPr lang="en-CN"/>
          </a:p>
        </p:txBody>
      </p:sp>
    </p:spTree>
    <p:extLst>
      <p:ext uri="{BB962C8B-B14F-4D97-AF65-F5344CB8AC3E}">
        <p14:creationId xmlns:p14="http://schemas.microsoft.com/office/powerpoint/2010/main" val="410271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37F9951-9294-3D4A-BA0D-4CDEB99BE263}" type="slidenum">
              <a:rPr lang="en-CN" smtClean="0"/>
              <a:t>3</a:t>
            </a:fld>
            <a:endParaRPr lang="en-CN"/>
          </a:p>
        </p:txBody>
      </p:sp>
    </p:spTree>
    <p:extLst>
      <p:ext uri="{BB962C8B-B14F-4D97-AF65-F5344CB8AC3E}">
        <p14:creationId xmlns:p14="http://schemas.microsoft.com/office/powerpoint/2010/main" val="238687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37F9951-9294-3D4A-BA0D-4CDEB99BE263}" type="slidenum">
              <a:rPr lang="en-CN" smtClean="0"/>
              <a:t>4</a:t>
            </a:fld>
            <a:endParaRPr lang="en-CN"/>
          </a:p>
        </p:txBody>
      </p:sp>
    </p:spTree>
    <p:extLst>
      <p:ext uri="{BB962C8B-B14F-4D97-AF65-F5344CB8AC3E}">
        <p14:creationId xmlns:p14="http://schemas.microsoft.com/office/powerpoint/2010/main" val="246427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FF0DD8F-8249-0C4D-ACC6-E61EA0C04DAB}" type="slidenum">
              <a:rPr kumimoji="1" lang="zh-CN" altLang="en-US" smtClean="0"/>
              <a:t>5</a:t>
            </a:fld>
            <a:endParaRPr kumimoji="1" lang="zh-CN" altLang="en-US"/>
          </a:p>
        </p:txBody>
      </p:sp>
    </p:spTree>
    <p:extLst>
      <p:ext uri="{BB962C8B-B14F-4D97-AF65-F5344CB8AC3E}">
        <p14:creationId xmlns:p14="http://schemas.microsoft.com/office/powerpoint/2010/main" val="3488604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FF0DD8F-8249-0C4D-ACC6-E61EA0C04DAB}" type="slidenum">
              <a:rPr kumimoji="1" lang="zh-CN" altLang="en-US" smtClean="0"/>
              <a:t>6</a:t>
            </a:fld>
            <a:endParaRPr kumimoji="1" lang="zh-CN" altLang="en-US"/>
          </a:p>
        </p:txBody>
      </p:sp>
    </p:spTree>
    <p:extLst>
      <p:ext uri="{BB962C8B-B14F-4D97-AF65-F5344CB8AC3E}">
        <p14:creationId xmlns:p14="http://schemas.microsoft.com/office/powerpoint/2010/main" val="422603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93603-11BF-3742-8D4F-A3CA9B6120C3}" type="slidenum">
              <a:rPr lang="en-US" smtClean="0"/>
              <a:t>7</a:t>
            </a:fld>
            <a:endParaRPr lang="en-US"/>
          </a:p>
        </p:txBody>
      </p:sp>
    </p:spTree>
    <p:extLst>
      <p:ext uri="{BB962C8B-B14F-4D97-AF65-F5344CB8AC3E}">
        <p14:creationId xmlns:p14="http://schemas.microsoft.com/office/powerpoint/2010/main" val="157301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93603-11BF-3742-8D4F-A3CA9B6120C3}" type="slidenum">
              <a:rPr lang="en-US" smtClean="0"/>
              <a:t>8</a:t>
            </a:fld>
            <a:endParaRPr lang="en-US"/>
          </a:p>
        </p:txBody>
      </p:sp>
    </p:spTree>
    <p:extLst>
      <p:ext uri="{BB962C8B-B14F-4D97-AF65-F5344CB8AC3E}">
        <p14:creationId xmlns:p14="http://schemas.microsoft.com/office/powerpoint/2010/main" val="77821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DB4B-E13E-3DF6-BC72-70E9F658CB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AE1DEC-E79D-57F8-6CDE-66C404CAF1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7C453E-6FF3-8AAE-0B90-10C345DA3A04}"/>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8A9E05A3-6BE5-E57C-1910-624475AA5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4D8ED-2C08-CBF0-6462-7D32F06CA0F3}"/>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91444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7EF5-C475-C655-723E-2AC232B461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B5021-5D83-6B55-E9AE-139302C18C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0A47D-50A5-A96F-A3ED-B0CE606C38EA}"/>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0BBB3F78-79C9-4A34-D1D2-3F2A893FE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4BA32-9C1B-17C9-CBCB-01E25D9F147A}"/>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203369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107B7C-BC5B-E30F-32C7-A4B7B477A1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DFA35-D881-0D05-D045-337A7F30C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C51D8-2826-B4DD-349B-1F10A39ED666}"/>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393285C9-9F84-0DC3-2643-2950445BF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858F7-C75B-4B8F-10A7-3C8EA54AD025}"/>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136074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90F-1744-55F1-B0FC-EE7C3889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A3240-7BB7-CF59-B869-20C8EE13D9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3C3D5-E4AC-9B1B-6320-049419F9239B}"/>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294D0236-0C96-D38B-3B05-DB063540C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41F74-C20D-22DD-C6EA-D4CD50F0658F}"/>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136929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A29B-92E1-2A77-5545-265C0DBE8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0A79FB-B521-38BB-16A0-E0C8894B3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7FEDD2-5EB1-37DE-5652-43C28B4E802A}"/>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41BB9983-07EA-B3D8-27D2-F51035D36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5EDF1-8F78-B8B3-FCBB-AD81AAC4005B}"/>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351176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676-872C-AA41-8002-9D88DEFB8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C9245-ED67-54D2-9B4F-F46AD99CF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B90F7-890B-FEDD-1BAD-9C6E8F428B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2B020-7DCB-AE1D-1BF8-E4ED350D802D}"/>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6" name="Footer Placeholder 5">
            <a:extLst>
              <a:ext uri="{FF2B5EF4-FFF2-40B4-BE49-F238E27FC236}">
                <a16:creationId xmlns:a16="http://schemas.microsoft.com/office/drawing/2014/main" id="{78679012-B2B5-D11F-1ABA-3A3ED16E2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5D8C9-8B6E-4613-7FD0-9869A66DB02B}"/>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27566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A9E7-BB8E-FFCE-8267-9DB11BC49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3EFC0C-E5CB-E7A7-7ECA-7EFB219BF5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8C21E1-1739-BB93-4C3C-513D03AB8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DDEC45-60E6-5006-92A4-C513869D5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CD9C1-6B4B-8057-3BF7-2F11E2B3A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4054E2-A1DC-BBA7-C526-FD6820D24145}"/>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8" name="Footer Placeholder 7">
            <a:extLst>
              <a:ext uri="{FF2B5EF4-FFF2-40B4-BE49-F238E27FC236}">
                <a16:creationId xmlns:a16="http://schemas.microsoft.com/office/drawing/2014/main" id="{C7609195-CADA-E54A-6A80-D0CBFE0E63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64D77-EE90-57AA-96DB-D595A74AAC19}"/>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53890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D149-B024-23B6-0BAD-E7246C77A4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101BA-2410-4B9F-133A-45336F02D06D}"/>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4" name="Footer Placeholder 3">
            <a:extLst>
              <a:ext uri="{FF2B5EF4-FFF2-40B4-BE49-F238E27FC236}">
                <a16:creationId xmlns:a16="http://schemas.microsoft.com/office/drawing/2014/main" id="{04B3674A-D3D5-3197-5267-C9383FC622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888FA6-2B1B-33C4-25FD-57CADBA32D26}"/>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213048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29A32-B9D6-17D2-ED7B-44EA112F90A7}"/>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3" name="Footer Placeholder 2">
            <a:extLst>
              <a:ext uri="{FF2B5EF4-FFF2-40B4-BE49-F238E27FC236}">
                <a16:creationId xmlns:a16="http://schemas.microsoft.com/office/drawing/2014/main" id="{F4083FA9-3660-DE18-DF9B-43BB73DDC2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59202F-6EF7-D55E-F37B-FC560D479523}"/>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136108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4F33-45B0-9974-1BA8-880A54925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A8865-117C-6AA5-A49C-4109B5EC0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4439E5-8AAF-755D-9502-A4ED0AF08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59A97-F579-E1EE-483E-3F4CABF7F53F}"/>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6" name="Footer Placeholder 5">
            <a:extLst>
              <a:ext uri="{FF2B5EF4-FFF2-40B4-BE49-F238E27FC236}">
                <a16:creationId xmlns:a16="http://schemas.microsoft.com/office/drawing/2014/main" id="{32E28F29-31F0-3397-1AAB-A7F0FDD54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E2BBF-CFFD-A849-C8B7-263EDBED9C30}"/>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206469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189A-2A1F-479B-077A-9E5A4FAB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554CBD-A8D4-FA9E-0132-63F145F5D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059A49-BC17-9B4A-95BE-1B7D6CD98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71ABE-B3CA-266F-E4CA-5AA830BB312B}"/>
              </a:ext>
            </a:extLst>
          </p:cNvPr>
          <p:cNvSpPr>
            <a:spLocks noGrp="1"/>
          </p:cNvSpPr>
          <p:nvPr>
            <p:ph type="dt" sz="half" idx="10"/>
          </p:nvPr>
        </p:nvSpPr>
        <p:spPr/>
        <p:txBody>
          <a:bodyPr/>
          <a:lstStyle/>
          <a:p>
            <a:fld id="{41CC48B0-693A-D94E-9825-75AD7EAC81BC}" type="datetimeFigureOut">
              <a:rPr lang="en-US" smtClean="0"/>
              <a:t>5/16/22</a:t>
            </a:fld>
            <a:endParaRPr lang="en-US"/>
          </a:p>
        </p:txBody>
      </p:sp>
      <p:sp>
        <p:nvSpPr>
          <p:cNvPr id="6" name="Footer Placeholder 5">
            <a:extLst>
              <a:ext uri="{FF2B5EF4-FFF2-40B4-BE49-F238E27FC236}">
                <a16:creationId xmlns:a16="http://schemas.microsoft.com/office/drawing/2014/main" id="{9342C1E0-B4B5-A4CF-8529-0AB59C305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FA0C5-8887-72C8-3926-513977A0E1E7}"/>
              </a:ext>
            </a:extLst>
          </p:cNvPr>
          <p:cNvSpPr>
            <a:spLocks noGrp="1"/>
          </p:cNvSpPr>
          <p:nvPr>
            <p:ph type="sldNum" sz="quarter" idx="12"/>
          </p:nvPr>
        </p:nvSpPr>
        <p:spPr/>
        <p:txBody>
          <a:bodyPr/>
          <a:lstStyle/>
          <a:p>
            <a:fld id="{0CFE8956-604B-F544-A4F1-7C1B5758E108}" type="slidenum">
              <a:rPr lang="en-US" smtClean="0"/>
              <a:t>‹#›</a:t>
            </a:fld>
            <a:endParaRPr lang="en-US"/>
          </a:p>
        </p:txBody>
      </p:sp>
    </p:spTree>
    <p:extLst>
      <p:ext uri="{BB962C8B-B14F-4D97-AF65-F5344CB8AC3E}">
        <p14:creationId xmlns:p14="http://schemas.microsoft.com/office/powerpoint/2010/main" val="199339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96866-1421-7760-F625-7B950FF13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71FAB-2EA2-24BF-6120-A07B8ED64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037ED-0EDB-E4A6-3715-7C7E0DC43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C48B0-693A-D94E-9825-75AD7EAC81BC}" type="datetimeFigureOut">
              <a:rPr lang="en-US" smtClean="0"/>
              <a:t>5/16/22</a:t>
            </a:fld>
            <a:endParaRPr lang="en-US"/>
          </a:p>
        </p:txBody>
      </p:sp>
      <p:sp>
        <p:nvSpPr>
          <p:cNvPr id="5" name="Footer Placeholder 4">
            <a:extLst>
              <a:ext uri="{FF2B5EF4-FFF2-40B4-BE49-F238E27FC236}">
                <a16:creationId xmlns:a16="http://schemas.microsoft.com/office/drawing/2014/main" id="{A15BA4FD-328E-BDA5-D9FD-F92BF8827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5DF34B-8FC7-1EAA-DC6C-938583C44B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E8956-604B-F544-A4F1-7C1B5758E108}" type="slidenum">
              <a:rPr lang="en-US" smtClean="0"/>
              <a:t>‹#›</a:t>
            </a:fld>
            <a:endParaRPr lang="en-US"/>
          </a:p>
        </p:txBody>
      </p:sp>
    </p:spTree>
    <p:extLst>
      <p:ext uri="{BB962C8B-B14F-4D97-AF65-F5344CB8AC3E}">
        <p14:creationId xmlns:p14="http://schemas.microsoft.com/office/powerpoint/2010/main" val="345325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26">
            <a:extLst>
              <a:ext uri="{FF2B5EF4-FFF2-40B4-BE49-F238E27FC236}">
                <a16:creationId xmlns:a16="http://schemas.microsoft.com/office/drawing/2014/main" id="{0BA50E66-5BF4-1FA0-6D8E-B53DE9335F06}"/>
              </a:ext>
            </a:extLst>
          </p:cNvPr>
          <p:cNvGrpSpPr/>
          <p:nvPr/>
        </p:nvGrpSpPr>
        <p:grpSpPr>
          <a:xfrm>
            <a:off x="3251293" y="4878036"/>
            <a:ext cx="5689409" cy="457783"/>
            <a:chOff x="2136370" y="4346510"/>
            <a:chExt cx="5689409" cy="457783"/>
          </a:xfrm>
        </p:grpSpPr>
        <p:sp>
          <p:nvSpPr>
            <p:cNvPr id="10" name="矩形: 圆角 15">
              <a:extLst>
                <a:ext uri="{FF2B5EF4-FFF2-40B4-BE49-F238E27FC236}">
                  <a16:creationId xmlns:a16="http://schemas.microsoft.com/office/drawing/2014/main" id="{F28F37C7-7AA2-0FB7-F6E4-C5E648BFD204}"/>
                </a:ext>
              </a:extLst>
            </p:cNvPr>
            <p:cNvSpPr/>
            <p:nvPr/>
          </p:nvSpPr>
          <p:spPr>
            <a:xfrm>
              <a:off x="2136370" y="4346510"/>
              <a:ext cx="5689409" cy="457783"/>
            </a:xfrm>
            <a:prstGeom prst="roundRect">
              <a:avLst>
                <a:gd name="adj" fmla="val 50000"/>
              </a:avLst>
            </a:prstGeom>
            <a:solidFill>
              <a:srgbClr val="406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38">
              <a:extLst>
                <a:ext uri="{FF2B5EF4-FFF2-40B4-BE49-F238E27FC236}">
                  <a16:creationId xmlns:a16="http://schemas.microsoft.com/office/drawing/2014/main" id="{0A413797-8A88-A578-7DD6-54F56ABC37DE}"/>
                </a:ext>
              </a:extLst>
            </p:cNvPr>
            <p:cNvSpPr txBox="1"/>
            <p:nvPr/>
          </p:nvSpPr>
          <p:spPr>
            <a:xfrm>
              <a:off x="2574389" y="4406490"/>
              <a:ext cx="4813369" cy="307777"/>
            </a:xfrm>
            <a:prstGeom prst="rect">
              <a:avLst/>
            </a:prstGeom>
            <a:noFill/>
          </p:spPr>
          <p:txBody>
            <a:bodyPr wrap="none" rtlCol="0">
              <a:spAutoFit/>
            </a:bodyPr>
            <a:lstStyle/>
            <a:p>
              <a:r>
                <a:rPr lang="en-US" altLang="zh-CN" sz="1400" b="1" dirty="0">
                  <a:solidFill>
                    <a:schemeClr val="bg1"/>
                  </a:solidFill>
                  <a:cs typeface="+mn-ea"/>
                  <a:sym typeface="+mn-lt"/>
                </a:rPr>
                <a:t>Team member </a:t>
              </a:r>
              <a:r>
                <a:rPr lang="zh-CN" altLang="en-US" sz="1400" b="1" dirty="0">
                  <a:solidFill>
                    <a:schemeClr val="bg1"/>
                  </a:solidFill>
                  <a:cs typeface="+mn-ea"/>
                  <a:sym typeface="+mn-lt"/>
                </a:rPr>
                <a:t>：</a:t>
              </a:r>
              <a:r>
                <a:rPr lang="en-US" altLang="zh-CN" sz="1400" b="1" dirty="0">
                  <a:solidFill>
                    <a:schemeClr val="bg1"/>
                  </a:solidFill>
                  <a:cs typeface="+mn-ea"/>
                  <a:sym typeface="+mn-lt"/>
                </a:rPr>
                <a:t>Chao Fu, Yingjie Jiang, </a:t>
              </a:r>
              <a:r>
                <a:rPr lang="en-US" altLang="zh-CN" sz="1400" b="1" dirty="0" err="1">
                  <a:solidFill>
                    <a:schemeClr val="bg1"/>
                  </a:solidFill>
                  <a:cs typeface="+mn-ea"/>
                  <a:sym typeface="+mn-lt"/>
                </a:rPr>
                <a:t>Yuanye</a:t>
              </a:r>
              <a:r>
                <a:rPr lang="en-US" altLang="zh-CN" sz="1400" b="1" dirty="0">
                  <a:solidFill>
                    <a:schemeClr val="bg1"/>
                  </a:solidFill>
                  <a:cs typeface="+mn-ea"/>
                  <a:sym typeface="+mn-lt"/>
                </a:rPr>
                <a:t> Chi, </a:t>
              </a:r>
              <a:r>
                <a:rPr lang="en-US" altLang="zh-CN" sz="1400" b="1" dirty="0" err="1">
                  <a:solidFill>
                    <a:schemeClr val="bg1"/>
                  </a:solidFill>
                  <a:cs typeface="+mn-ea"/>
                  <a:sym typeface="+mn-lt"/>
                </a:rPr>
                <a:t>Zhiyi</a:t>
              </a:r>
              <a:r>
                <a:rPr lang="en-US" altLang="zh-CN" sz="1400" b="1" dirty="0">
                  <a:solidFill>
                    <a:schemeClr val="bg1"/>
                  </a:solidFill>
                  <a:cs typeface="+mn-ea"/>
                  <a:sym typeface="+mn-lt"/>
                </a:rPr>
                <a:t> Zhao</a:t>
              </a:r>
            </a:p>
          </p:txBody>
        </p:sp>
      </p:grpSp>
      <p:sp>
        <p:nvSpPr>
          <p:cNvPr id="14" name="TextBox 7">
            <a:extLst>
              <a:ext uri="{FF2B5EF4-FFF2-40B4-BE49-F238E27FC236}">
                <a16:creationId xmlns:a16="http://schemas.microsoft.com/office/drawing/2014/main" id="{B39DC35D-C77D-FDD6-3855-2A48171A34F2}"/>
              </a:ext>
            </a:extLst>
          </p:cNvPr>
          <p:cNvSpPr>
            <a:spLocks noChangeArrowheads="1"/>
          </p:cNvSpPr>
          <p:nvPr/>
        </p:nvSpPr>
        <p:spPr bwMode="auto">
          <a:xfrm>
            <a:off x="2497728" y="3423636"/>
            <a:ext cx="71965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a:solidFill>
                  <a:srgbClr val="202A36"/>
                </a:solidFill>
                <a:cs typeface="+mn-ea"/>
                <a:sym typeface="+mn-lt"/>
              </a:rPr>
              <a:t>Classification work on architecture image with</a:t>
            </a:r>
            <a:r>
              <a:rPr lang="zh-CN" altLang="en-US" sz="2400" b="1" dirty="0">
                <a:solidFill>
                  <a:srgbClr val="202A36"/>
                </a:solidFill>
                <a:cs typeface="+mn-ea"/>
                <a:sym typeface="+mn-lt"/>
              </a:rPr>
              <a:t> </a:t>
            </a:r>
            <a:r>
              <a:rPr lang="en-US" altLang="zh-CN" sz="2400" b="1" dirty="0">
                <a:solidFill>
                  <a:srgbClr val="202A36"/>
                </a:solidFill>
                <a:cs typeface="+mn-ea"/>
                <a:sym typeface="+mn-lt"/>
              </a:rPr>
              <a:t>hierarchy</a:t>
            </a:r>
            <a:endParaRPr lang="zh-CN" altLang="en-US" sz="2400" b="1" dirty="0">
              <a:solidFill>
                <a:srgbClr val="202A36"/>
              </a:solidFill>
              <a:cs typeface="+mn-ea"/>
              <a:sym typeface="+mn-lt"/>
            </a:endParaRPr>
          </a:p>
        </p:txBody>
      </p:sp>
      <p:pic>
        <p:nvPicPr>
          <p:cNvPr id="2" name="Picture 1">
            <a:extLst>
              <a:ext uri="{FF2B5EF4-FFF2-40B4-BE49-F238E27FC236}">
                <a16:creationId xmlns:a16="http://schemas.microsoft.com/office/drawing/2014/main" id="{3E6F7268-2C5C-EAE0-4D18-A16E54BDCD73}"/>
              </a:ext>
            </a:extLst>
          </p:cNvPr>
          <p:cNvPicPr>
            <a:picLocks noChangeAspect="1"/>
          </p:cNvPicPr>
          <p:nvPr/>
        </p:nvPicPr>
        <p:blipFill>
          <a:blip r:embed="rId3"/>
          <a:stretch>
            <a:fillRect/>
          </a:stretch>
        </p:blipFill>
        <p:spPr>
          <a:xfrm>
            <a:off x="0" y="0"/>
            <a:ext cx="1619866" cy="646176"/>
          </a:xfrm>
          <a:prstGeom prst="rect">
            <a:avLst/>
          </a:prstGeom>
        </p:spPr>
      </p:pic>
      <p:sp>
        <p:nvSpPr>
          <p:cNvPr id="22" name="TextBox 21">
            <a:extLst>
              <a:ext uri="{FF2B5EF4-FFF2-40B4-BE49-F238E27FC236}">
                <a16:creationId xmlns:a16="http://schemas.microsoft.com/office/drawing/2014/main" id="{B708B496-A812-75CB-A190-EEB5F7E212CD}"/>
              </a:ext>
            </a:extLst>
          </p:cNvPr>
          <p:cNvSpPr txBox="1"/>
          <p:nvPr/>
        </p:nvSpPr>
        <p:spPr>
          <a:xfrm>
            <a:off x="1138427" y="2500306"/>
            <a:ext cx="9915145" cy="923330"/>
          </a:xfrm>
          <a:prstGeom prst="rect">
            <a:avLst/>
          </a:prstGeom>
          <a:noFill/>
        </p:spPr>
        <p:txBody>
          <a:bodyPr wrap="square">
            <a:spAutoFit/>
          </a:bodyPr>
          <a:lstStyle/>
          <a:p>
            <a:pPr algn="ctr" fontAlgn="auto">
              <a:spcBef>
                <a:spcPts val="0"/>
              </a:spcBef>
              <a:spcAft>
                <a:spcPts val="0"/>
              </a:spcAft>
              <a:defRPr/>
            </a:pPr>
            <a:r>
              <a:rPr lang="en-US" altLang="zh-CN" sz="5400" b="1" dirty="0">
                <a:solidFill>
                  <a:srgbClr val="202A36"/>
                </a:solidFill>
                <a:cs typeface="+mn-ea"/>
                <a:sym typeface="+mn-lt"/>
              </a:rPr>
              <a:t>Machine Learning</a:t>
            </a:r>
            <a:r>
              <a:rPr lang="zh-CN" altLang="en-US" sz="5400" b="1" dirty="0">
                <a:solidFill>
                  <a:srgbClr val="202A36"/>
                </a:solidFill>
                <a:cs typeface="+mn-ea"/>
                <a:sym typeface="+mn-lt"/>
              </a:rPr>
              <a:t> </a:t>
            </a:r>
            <a:r>
              <a:rPr lang="en-US" altLang="zh-CN" sz="5400" b="1" dirty="0">
                <a:solidFill>
                  <a:srgbClr val="202A36"/>
                </a:solidFill>
                <a:cs typeface="+mn-ea"/>
                <a:sym typeface="+mn-lt"/>
              </a:rPr>
              <a:t>Final Project</a:t>
            </a:r>
            <a:endParaRPr lang="zh-CN" altLang="en-US" sz="5400" b="1" dirty="0">
              <a:solidFill>
                <a:srgbClr val="202A36"/>
              </a:solidFill>
              <a:cs typeface="+mn-ea"/>
              <a:sym typeface="+mn-lt"/>
            </a:endParaRPr>
          </a:p>
        </p:txBody>
      </p:sp>
    </p:spTree>
    <p:extLst>
      <p:ext uri="{BB962C8B-B14F-4D97-AF65-F5344CB8AC3E}">
        <p14:creationId xmlns:p14="http://schemas.microsoft.com/office/powerpoint/2010/main" val="89723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0700" y="4082601"/>
            <a:ext cx="7520940" cy="2584450"/>
          </a:xfrm>
          <a:prstGeom prst="rect">
            <a:avLst/>
          </a:prstGeom>
          <a:noFill/>
        </p:spPr>
        <p:txBody>
          <a:bodyPr wrap="none" rtlCol="0">
            <a:spAutoFit/>
          </a:bodyPr>
          <a:lstStyle/>
          <a:p>
            <a:pPr marL="342900" indent="-342900" algn="l">
              <a:lnSpc>
                <a:spcPct val="150000"/>
              </a:lnSpc>
              <a:buAutoNum type="arabicPeriod"/>
            </a:pPr>
            <a:r>
              <a:rPr lang="en-US" dirty="0"/>
              <a:t>More reasonable coarse categories</a:t>
            </a:r>
          </a:p>
          <a:p>
            <a:pPr marL="342900" indent="-342900" algn="l">
              <a:lnSpc>
                <a:spcPct val="150000"/>
              </a:lnSpc>
              <a:buAutoNum type="arabicPeriod"/>
            </a:pPr>
            <a:r>
              <a:rPr lang="en-US" dirty="0"/>
              <a:t>Set a threshold to ensure Coarse Category Component performance</a:t>
            </a:r>
          </a:p>
          <a:p>
            <a:pPr marL="342900" indent="-342900" algn="l">
              <a:lnSpc>
                <a:spcPct val="150000"/>
              </a:lnSpc>
              <a:buAutoNum type="arabicPeriod"/>
            </a:pPr>
            <a:r>
              <a:rPr lang="en-US" dirty="0"/>
              <a:t>Data mining, Augment data set</a:t>
            </a:r>
          </a:p>
          <a:p>
            <a:pPr marL="342900" indent="-342900" algn="l">
              <a:lnSpc>
                <a:spcPct val="150000"/>
              </a:lnSpc>
              <a:buAutoNum type="arabicPeriod"/>
            </a:pPr>
            <a:endParaRPr lang="en-US" dirty="0"/>
          </a:p>
          <a:p>
            <a:pPr indent="0" algn="l">
              <a:lnSpc>
                <a:spcPct val="150000"/>
              </a:lnSpc>
              <a:buNone/>
            </a:pPr>
            <a:r>
              <a:rPr lang="en-US" dirty="0"/>
              <a:t>1.   Luminance Learning - Learning the spatial structure in image</a:t>
            </a:r>
          </a:p>
          <a:p>
            <a:pPr indent="0" algn="l">
              <a:lnSpc>
                <a:spcPct val="150000"/>
              </a:lnSpc>
              <a:buNone/>
            </a:pPr>
            <a:r>
              <a:rPr lang="en-US" dirty="0"/>
              <a:t>2.   Relative Position Encoding - Learning the relative position of feature</a:t>
            </a:r>
          </a:p>
        </p:txBody>
      </p:sp>
      <p:sp>
        <p:nvSpPr>
          <p:cNvPr id="4" name="TextBox 3"/>
          <p:cNvSpPr txBox="1"/>
          <p:nvPr/>
        </p:nvSpPr>
        <p:spPr>
          <a:xfrm>
            <a:off x="799891" y="1249135"/>
            <a:ext cx="11097260" cy="2584450"/>
          </a:xfrm>
          <a:prstGeom prst="rect">
            <a:avLst/>
          </a:prstGeom>
          <a:noFill/>
        </p:spPr>
        <p:txBody>
          <a:bodyPr wrap="none" rtlCol="0">
            <a:spAutoFit/>
          </a:bodyPr>
          <a:lstStyle/>
          <a:p>
            <a:pPr marL="342900" indent="-342900">
              <a:lnSpc>
                <a:spcPct val="150000"/>
              </a:lnSpc>
              <a:buFontTx/>
              <a:buAutoNum type="arabicPeriod"/>
            </a:pPr>
            <a:r>
              <a:rPr lang="en-US" altLang="zh-CN" dirty="0"/>
              <a:t>Over-training &amp; Dropout</a:t>
            </a:r>
          </a:p>
          <a:p>
            <a:pPr marL="342900" indent="-342900">
              <a:lnSpc>
                <a:spcPct val="150000"/>
              </a:lnSpc>
              <a:buFontTx/>
              <a:buAutoNum type="arabicPeriod"/>
            </a:pPr>
            <a:r>
              <a:rPr lang="en-US" altLang="zh-CN" dirty="0"/>
              <a:t>Define the size of coarse categories </a:t>
            </a:r>
            <a:r>
              <a:rPr lang="en-US" altLang="zh-CN" b="1" dirty="0"/>
              <a:t>manually </a:t>
            </a:r>
            <a:r>
              <a:rPr lang="en-US" altLang="zh-CN" dirty="0"/>
              <a:t>and t</a:t>
            </a:r>
            <a:r>
              <a:rPr lang="en-US" dirty="0"/>
              <a:t>he performance of Coarse CNN is “</a:t>
            </a:r>
            <a:r>
              <a:rPr lang="en-US" b="1" dirty="0"/>
              <a:t>Unsatisfactory</a:t>
            </a:r>
            <a:r>
              <a:rPr lang="en-US" dirty="0"/>
              <a:t>”</a:t>
            </a:r>
            <a:endParaRPr lang="en-US" altLang="zh-CN" dirty="0"/>
          </a:p>
          <a:p>
            <a:pPr marL="342900" indent="-342900">
              <a:lnSpc>
                <a:spcPct val="150000"/>
              </a:lnSpc>
              <a:buAutoNum type="arabicPeriod"/>
            </a:pPr>
            <a:r>
              <a:rPr lang="en-US" dirty="0"/>
              <a:t>Different categories don’t share the same amount of data</a:t>
            </a:r>
          </a:p>
          <a:p>
            <a:pPr marL="342900" indent="-342900">
              <a:lnSpc>
                <a:spcPct val="150000"/>
              </a:lnSpc>
              <a:buFontTx/>
              <a:buAutoNum type="arabicPeriod"/>
            </a:pPr>
            <a:r>
              <a:rPr lang="en-US" dirty="0"/>
              <a:t>HD-CNN is not so good at similar outline (It works good in “</a:t>
            </a:r>
            <a:r>
              <a:rPr lang="en-US" dirty="0" err="1"/>
              <a:t>Cifar</a:t>
            </a:r>
            <a:r>
              <a:rPr lang="en-US" dirty="0"/>
              <a:t>”)</a:t>
            </a:r>
          </a:p>
          <a:p>
            <a:pPr>
              <a:lnSpc>
                <a:spcPct val="150000"/>
              </a:lnSpc>
            </a:pPr>
            <a:br>
              <a:rPr lang="en-US" dirty="0"/>
            </a:br>
            <a:endParaRPr lang="en-US" dirty="0"/>
          </a:p>
        </p:txBody>
      </p:sp>
      <p:grpSp>
        <p:nvGrpSpPr>
          <p:cNvPr id="6" name="组合 3"/>
          <p:cNvGrpSpPr/>
          <p:nvPr/>
        </p:nvGrpSpPr>
        <p:grpSpPr>
          <a:xfrm>
            <a:off x="157902" y="0"/>
            <a:ext cx="7015784" cy="568828"/>
            <a:chOff x="1358109" y="278841"/>
            <a:chExt cx="11082226" cy="568828"/>
          </a:xfrm>
        </p:grpSpPr>
        <p:sp>
          <p:nvSpPr>
            <p:cNvPr id="7" name="TextBox 59"/>
            <p:cNvSpPr txBox="1">
              <a:spLocks noChangeArrowheads="1"/>
            </p:cNvSpPr>
            <p:nvPr/>
          </p:nvSpPr>
          <p:spPr bwMode="auto">
            <a:xfrm>
              <a:off x="1358109" y="278841"/>
              <a:ext cx="11082226"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90204" pitchFamily="34" charset="0"/>
                  <a:ea typeface="仿宋_GB2312" pitchFamily="1" charset="-122"/>
                </a:defRPr>
              </a:lvl2pPr>
              <a:lvl3pPr marL="1143000" indent="-228600">
                <a:spcBef>
                  <a:spcPct val="20000"/>
                </a:spcBef>
                <a:buChar char="•"/>
                <a:defRPr sz="2400">
                  <a:solidFill>
                    <a:schemeClr val="tx1"/>
                  </a:solidFill>
                  <a:latin typeface="Arial" panose="020B060402020209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9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9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Summary &amp; Next Step</a:t>
              </a:r>
              <a:endParaRPr lang="zh-CN" altLang="en-US" sz="2400" b="1" dirty="0">
                <a:solidFill>
                  <a:srgbClr val="313D51"/>
                </a:solidFill>
                <a:latin typeface="+mn-lt"/>
                <a:ea typeface="+mn-ea"/>
                <a:cs typeface="+mn-ea"/>
                <a:sym typeface="+mn-lt"/>
              </a:endParaRPr>
            </a:p>
          </p:txBody>
        </p:sp>
        <p:grpSp>
          <p:nvGrpSpPr>
            <p:cNvPr id="8" name="组合 46"/>
            <p:cNvGrpSpPr/>
            <p:nvPr/>
          </p:nvGrpSpPr>
          <p:grpSpPr>
            <a:xfrm>
              <a:off x="1421503" y="801950"/>
              <a:ext cx="4171536" cy="45719"/>
              <a:chOff x="1421503" y="801950"/>
              <a:chExt cx="4171536" cy="45719"/>
            </a:xfrm>
          </p:grpSpPr>
          <p:cxnSp>
            <p:nvCxnSpPr>
              <p:cNvPr id="9" name="直接连接符 47"/>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10" name="矩形 48"/>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cs typeface="+mn-ea"/>
                  <a:sym typeface="+mn-lt"/>
                </a:endParaRPr>
              </a:p>
            </p:txBody>
          </p:sp>
        </p:grpSp>
      </p:grpSp>
      <p:sp>
        <p:nvSpPr>
          <p:cNvPr id="3" name="TextBox 2"/>
          <p:cNvSpPr txBox="1"/>
          <p:nvPr/>
        </p:nvSpPr>
        <p:spPr>
          <a:xfrm>
            <a:off x="447466" y="788857"/>
            <a:ext cx="3434715" cy="460375"/>
          </a:xfrm>
          <a:prstGeom prst="rect">
            <a:avLst/>
          </a:prstGeom>
          <a:noFill/>
        </p:spPr>
        <p:txBody>
          <a:bodyPr wrap="none" rtlCol="0">
            <a:spAutoFit/>
          </a:bodyPr>
          <a:lstStyle/>
          <a:p>
            <a:r>
              <a:rPr lang="en-US" sz="2400" dirty="0"/>
              <a:t>What causes this result </a:t>
            </a:r>
          </a:p>
        </p:txBody>
      </p:sp>
      <p:sp>
        <p:nvSpPr>
          <p:cNvPr id="11" name="TextBox 10"/>
          <p:cNvSpPr txBox="1"/>
          <p:nvPr/>
        </p:nvSpPr>
        <p:spPr>
          <a:xfrm>
            <a:off x="403860" y="3621768"/>
            <a:ext cx="2435225" cy="460375"/>
          </a:xfrm>
          <a:prstGeom prst="rect">
            <a:avLst/>
          </a:prstGeom>
          <a:noFill/>
        </p:spPr>
        <p:txBody>
          <a:bodyPr wrap="none" rtlCol="0">
            <a:spAutoFit/>
          </a:bodyPr>
          <a:lstStyle/>
          <a:p>
            <a:r>
              <a:rPr lang="en-US" sz="2400" dirty="0"/>
              <a:t>Try to solve by...</a:t>
            </a:r>
          </a:p>
        </p:txBody>
      </p:sp>
      <p:sp>
        <p:nvSpPr>
          <p:cNvPr id="5" name="TextBox 10"/>
          <p:cNvSpPr txBox="1"/>
          <p:nvPr/>
        </p:nvSpPr>
        <p:spPr>
          <a:xfrm>
            <a:off x="594995" y="4533900"/>
            <a:ext cx="2244090" cy="398780"/>
          </a:xfrm>
          <a:prstGeom prst="rect">
            <a:avLst/>
          </a:prstGeom>
          <a:noFill/>
        </p:spPr>
        <p:txBody>
          <a:bodyPr wrap="square" rtlCol="0">
            <a:spAutoFit/>
          </a:bodyPr>
          <a:lstStyle/>
          <a:p>
            <a:r>
              <a:rPr lang="en-US" sz="2000" dirty="0"/>
              <a:t>Inside the  model</a:t>
            </a:r>
          </a:p>
        </p:txBody>
      </p:sp>
      <p:sp>
        <p:nvSpPr>
          <p:cNvPr id="13" name="TextBox 10"/>
          <p:cNvSpPr txBox="1"/>
          <p:nvPr/>
        </p:nvSpPr>
        <p:spPr>
          <a:xfrm>
            <a:off x="594995" y="5979795"/>
            <a:ext cx="2244090" cy="398780"/>
          </a:xfrm>
          <a:prstGeom prst="rect">
            <a:avLst/>
          </a:prstGeom>
          <a:noFill/>
        </p:spPr>
        <p:txBody>
          <a:bodyPr wrap="square" rtlCol="0">
            <a:spAutoFit/>
          </a:bodyPr>
          <a:lstStyle/>
          <a:p>
            <a:r>
              <a:rPr lang="en-US" sz="2000" dirty="0"/>
              <a:t>Outside of model</a:t>
            </a:r>
          </a:p>
        </p:txBody>
      </p:sp>
      <p:sp>
        <p:nvSpPr>
          <p:cNvPr id="14" name="Minus 13"/>
          <p:cNvSpPr/>
          <p:nvPr/>
        </p:nvSpPr>
        <p:spPr>
          <a:xfrm>
            <a:off x="-489585" y="3333750"/>
            <a:ext cx="5663565" cy="19113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3064B1E-B3A5-FE28-23E9-D0CF46672C45}"/>
              </a:ext>
            </a:extLst>
          </p:cNvPr>
          <p:cNvSpPr txBox="1"/>
          <p:nvPr/>
        </p:nvSpPr>
        <p:spPr>
          <a:xfrm>
            <a:off x="2275367" y="318977"/>
            <a:ext cx="184731" cy="369332"/>
          </a:xfrm>
          <a:prstGeom prst="rect">
            <a:avLst/>
          </a:prstGeom>
          <a:noFill/>
        </p:spPr>
        <p:txBody>
          <a:bodyPr wrap="none" rtlCol="0">
            <a:spAutoFit/>
          </a:bodyPr>
          <a:lstStyle/>
          <a:p>
            <a:endParaRPr lang="en-US" dirty="0"/>
          </a:p>
        </p:txBody>
      </p:sp>
      <p:grpSp>
        <p:nvGrpSpPr>
          <p:cNvPr id="10" name="组合 3">
            <a:extLst>
              <a:ext uri="{FF2B5EF4-FFF2-40B4-BE49-F238E27FC236}">
                <a16:creationId xmlns:a16="http://schemas.microsoft.com/office/drawing/2014/main" id="{49A04365-9506-B348-E019-5D2C6865531B}"/>
              </a:ext>
            </a:extLst>
          </p:cNvPr>
          <p:cNvGrpSpPr/>
          <p:nvPr/>
        </p:nvGrpSpPr>
        <p:grpSpPr>
          <a:xfrm>
            <a:off x="157903" y="0"/>
            <a:ext cx="2680990" cy="568828"/>
            <a:chOff x="1358111" y="278841"/>
            <a:chExt cx="4234928" cy="568828"/>
          </a:xfrm>
        </p:grpSpPr>
        <p:sp>
          <p:nvSpPr>
            <p:cNvPr id="16" name="TextBox 59">
              <a:extLst>
                <a:ext uri="{FF2B5EF4-FFF2-40B4-BE49-F238E27FC236}">
                  <a16:creationId xmlns:a16="http://schemas.microsoft.com/office/drawing/2014/main" id="{632B3A99-BA04-DBB8-ED70-7987A161716A}"/>
                </a:ext>
              </a:extLst>
            </p:cNvPr>
            <p:cNvSpPr txBox="1">
              <a:spLocks noChangeArrowheads="1"/>
            </p:cNvSpPr>
            <p:nvPr/>
          </p:nvSpPr>
          <p:spPr bwMode="auto">
            <a:xfrm>
              <a:off x="1358111" y="278841"/>
              <a:ext cx="2940050" cy="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Agenda</a:t>
              </a:r>
              <a:endParaRPr lang="zh-CN" altLang="en-US" sz="2400" b="1" dirty="0">
                <a:solidFill>
                  <a:srgbClr val="313D51"/>
                </a:solidFill>
                <a:latin typeface="+mn-lt"/>
                <a:ea typeface="+mn-ea"/>
                <a:cs typeface="+mn-ea"/>
                <a:sym typeface="+mn-lt"/>
              </a:endParaRPr>
            </a:p>
          </p:txBody>
        </p:sp>
        <p:grpSp>
          <p:nvGrpSpPr>
            <p:cNvPr id="12" name="组合 46">
              <a:extLst>
                <a:ext uri="{FF2B5EF4-FFF2-40B4-BE49-F238E27FC236}">
                  <a16:creationId xmlns:a16="http://schemas.microsoft.com/office/drawing/2014/main" id="{C47E8EE5-96D9-678D-72B8-7CED352D2959}"/>
                </a:ext>
              </a:extLst>
            </p:cNvPr>
            <p:cNvGrpSpPr/>
            <p:nvPr/>
          </p:nvGrpSpPr>
          <p:grpSpPr>
            <a:xfrm>
              <a:off x="1421503" y="801950"/>
              <a:ext cx="4171536" cy="45719"/>
              <a:chOff x="1421503" y="801950"/>
              <a:chExt cx="4171536" cy="45719"/>
            </a:xfrm>
          </p:grpSpPr>
          <p:cxnSp>
            <p:nvCxnSpPr>
              <p:cNvPr id="13" name="直接连接符 47">
                <a:extLst>
                  <a:ext uri="{FF2B5EF4-FFF2-40B4-BE49-F238E27FC236}">
                    <a16:creationId xmlns:a16="http://schemas.microsoft.com/office/drawing/2014/main" id="{FC7EB424-A0E3-9ACC-1CE0-EDD9EE14A8FF}"/>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14" name="矩形 48">
                <a:extLst>
                  <a:ext uri="{FF2B5EF4-FFF2-40B4-BE49-F238E27FC236}">
                    <a16:creationId xmlns:a16="http://schemas.microsoft.com/office/drawing/2014/main" id="{7940D7ED-5CE7-B10C-48CD-7A870D3F62AC}"/>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35" name="Group 34">
            <a:extLst>
              <a:ext uri="{FF2B5EF4-FFF2-40B4-BE49-F238E27FC236}">
                <a16:creationId xmlns:a16="http://schemas.microsoft.com/office/drawing/2014/main" id="{7328F955-32B4-F4AA-4550-8F11493E22B6}"/>
              </a:ext>
            </a:extLst>
          </p:cNvPr>
          <p:cNvGrpSpPr/>
          <p:nvPr/>
        </p:nvGrpSpPr>
        <p:grpSpPr>
          <a:xfrm>
            <a:off x="3854312" y="1983226"/>
            <a:ext cx="6374869" cy="3205327"/>
            <a:chOff x="3567232" y="1301608"/>
            <a:chExt cx="6374869" cy="3205327"/>
          </a:xfrm>
        </p:grpSpPr>
        <p:sp>
          <p:nvSpPr>
            <p:cNvPr id="19" name="TextBox 18">
              <a:extLst>
                <a:ext uri="{FF2B5EF4-FFF2-40B4-BE49-F238E27FC236}">
                  <a16:creationId xmlns:a16="http://schemas.microsoft.com/office/drawing/2014/main" id="{F94408B2-D432-15A2-03E0-212639EF99B3}"/>
                </a:ext>
              </a:extLst>
            </p:cNvPr>
            <p:cNvSpPr txBox="1"/>
            <p:nvPr/>
          </p:nvSpPr>
          <p:spPr>
            <a:xfrm>
              <a:off x="7081284" y="1403498"/>
              <a:ext cx="184731" cy="369332"/>
            </a:xfrm>
            <a:prstGeom prst="rect">
              <a:avLst/>
            </a:prstGeom>
            <a:noFill/>
          </p:spPr>
          <p:txBody>
            <a:bodyPr wrap="none" rtlCol="0">
              <a:spAutoFit/>
            </a:bodyPr>
            <a:lstStyle/>
            <a:p>
              <a:endParaRPr lang="en-US" dirty="0"/>
            </a:p>
          </p:txBody>
        </p:sp>
        <p:grpSp>
          <p:nvGrpSpPr>
            <p:cNvPr id="27" name="Group 26">
              <a:extLst>
                <a:ext uri="{FF2B5EF4-FFF2-40B4-BE49-F238E27FC236}">
                  <a16:creationId xmlns:a16="http://schemas.microsoft.com/office/drawing/2014/main" id="{D9ECB881-A398-864E-20C5-A74A9EF6DC7D}"/>
                </a:ext>
              </a:extLst>
            </p:cNvPr>
            <p:cNvGrpSpPr/>
            <p:nvPr/>
          </p:nvGrpSpPr>
          <p:grpSpPr>
            <a:xfrm>
              <a:off x="3567232" y="1403498"/>
              <a:ext cx="184731" cy="3019489"/>
              <a:chOff x="3567232" y="1403498"/>
              <a:chExt cx="216024" cy="3940035"/>
            </a:xfrm>
          </p:grpSpPr>
          <p:sp>
            <p:nvSpPr>
              <p:cNvPr id="20" name="矩形 12">
                <a:extLst>
                  <a:ext uri="{FF2B5EF4-FFF2-40B4-BE49-F238E27FC236}">
                    <a16:creationId xmlns:a16="http://schemas.microsoft.com/office/drawing/2014/main" id="{A36B826F-E8D7-5CBC-763B-32A8518BD5E6}"/>
                  </a:ext>
                </a:extLst>
              </p:cNvPr>
              <p:cNvSpPr/>
              <p:nvPr/>
            </p:nvSpPr>
            <p:spPr>
              <a:xfrm>
                <a:off x="3567232" y="1403498"/>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1" name="直接连接符 15">
                <a:extLst>
                  <a:ext uri="{FF2B5EF4-FFF2-40B4-BE49-F238E27FC236}">
                    <a16:creationId xmlns:a16="http://schemas.microsoft.com/office/drawing/2014/main" id="{FCDBF1BF-DAB5-EDAB-817C-295F2A918796}"/>
                  </a:ext>
                </a:extLst>
              </p:cNvPr>
              <p:cNvCxnSpPr/>
              <p:nvPr/>
            </p:nvCxnSpPr>
            <p:spPr>
              <a:xfrm>
                <a:off x="3675245" y="1824605"/>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22" name="矩形 16">
                <a:extLst>
                  <a:ext uri="{FF2B5EF4-FFF2-40B4-BE49-F238E27FC236}">
                    <a16:creationId xmlns:a16="http://schemas.microsoft.com/office/drawing/2014/main" id="{8082DDDC-79A8-F71B-2384-7FEA36179295}"/>
                  </a:ext>
                </a:extLst>
              </p:cNvPr>
              <p:cNvSpPr/>
              <p:nvPr/>
            </p:nvSpPr>
            <p:spPr>
              <a:xfrm>
                <a:off x="3567232" y="2458452"/>
                <a:ext cx="216024" cy="216023"/>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3" name="直接连接符 19">
                <a:extLst>
                  <a:ext uri="{FF2B5EF4-FFF2-40B4-BE49-F238E27FC236}">
                    <a16:creationId xmlns:a16="http://schemas.microsoft.com/office/drawing/2014/main" id="{30ADD37E-A884-E34B-FE80-363DDBA45F8A}"/>
                  </a:ext>
                </a:extLst>
              </p:cNvPr>
              <p:cNvCxnSpPr/>
              <p:nvPr/>
            </p:nvCxnSpPr>
            <p:spPr>
              <a:xfrm>
                <a:off x="3675244" y="2823628"/>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24" name="矩形 20">
                <a:extLst>
                  <a:ext uri="{FF2B5EF4-FFF2-40B4-BE49-F238E27FC236}">
                    <a16:creationId xmlns:a16="http://schemas.microsoft.com/office/drawing/2014/main" id="{945ADCE0-A926-CBF7-ADF9-515A29C368CD}"/>
                  </a:ext>
                </a:extLst>
              </p:cNvPr>
              <p:cNvSpPr/>
              <p:nvPr/>
            </p:nvSpPr>
            <p:spPr>
              <a:xfrm>
                <a:off x="3567232" y="3811710"/>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5" name="直接连接符 23">
                <a:extLst>
                  <a:ext uri="{FF2B5EF4-FFF2-40B4-BE49-F238E27FC236}">
                    <a16:creationId xmlns:a16="http://schemas.microsoft.com/office/drawing/2014/main" id="{B88829B6-E287-2170-3C16-82519ED2B0C2}"/>
                  </a:ext>
                </a:extLst>
              </p:cNvPr>
              <p:cNvCxnSpPr/>
              <p:nvPr/>
            </p:nvCxnSpPr>
            <p:spPr>
              <a:xfrm>
                <a:off x="3675244" y="3995786"/>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26" name="矩形 24">
                <a:extLst>
                  <a:ext uri="{FF2B5EF4-FFF2-40B4-BE49-F238E27FC236}">
                    <a16:creationId xmlns:a16="http://schemas.microsoft.com/office/drawing/2014/main" id="{522D061A-A9D1-2C99-EC66-CE5E6678DF75}"/>
                  </a:ext>
                </a:extLst>
              </p:cNvPr>
              <p:cNvSpPr/>
              <p:nvPr/>
            </p:nvSpPr>
            <p:spPr>
              <a:xfrm>
                <a:off x="3567232" y="5127509"/>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TextBox 28">
              <a:extLst>
                <a:ext uri="{FF2B5EF4-FFF2-40B4-BE49-F238E27FC236}">
                  <a16:creationId xmlns:a16="http://schemas.microsoft.com/office/drawing/2014/main" id="{3ACB58B0-9AAA-E4F1-9639-B89F11AA18AE}"/>
                </a:ext>
              </a:extLst>
            </p:cNvPr>
            <p:cNvSpPr txBox="1"/>
            <p:nvPr/>
          </p:nvSpPr>
          <p:spPr>
            <a:xfrm>
              <a:off x="3844329" y="4137603"/>
              <a:ext cx="6097772" cy="369332"/>
            </a:xfrm>
            <a:prstGeom prst="rect">
              <a:avLst/>
            </a:prstGeom>
            <a:noFill/>
          </p:spPr>
          <p:txBody>
            <a:bodyPr wrap="square">
              <a:spAutoFit/>
            </a:bodyPr>
            <a:lstStyle/>
            <a:p>
              <a:r>
                <a:rPr lang="en-US" altLang="zh-CN" b="1" i="1" dirty="0"/>
                <a:t>Summary and Next Step</a:t>
              </a:r>
            </a:p>
          </p:txBody>
        </p:sp>
        <p:sp>
          <p:nvSpPr>
            <p:cNvPr id="30" name="TextBox 29">
              <a:extLst>
                <a:ext uri="{FF2B5EF4-FFF2-40B4-BE49-F238E27FC236}">
                  <a16:creationId xmlns:a16="http://schemas.microsoft.com/office/drawing/2014/main" id="{714998CA-9F35-A1C8-AE64-F5458C7B9129}"/>
                </a:ext>
              </a:extLst>
            </p:cNvPr>
            <p:cNvSpPr txBox="1"/>
            <p:nvPr/>
          </p:nvSpPr>
          <p:spPr>
            <a:xfrm>
              <a:off x="3844329" y="2110084"/>
              <a:ext cx="6097772" cy="369332"/>
            </a:xfrm>
            <a:prstGeom prst="rect">
              <a:avLst/>
            </a:prstGeom>
            <a:noFill/>
          </p:spPr>
          <p:txBody>
            <a:bodyPr wrap="square">
              <a:spAutoFit/>
            </a:bodyPr>
            <a:lstStyle/>
            <a:p>
              <a:r>
                <a:rPr lang="en-US" b="1" i="1" dirty="0"/>
                <a:t>Convolutional Neural Network --- </a:t>
              </a:r>
              <a:r>
                <a:rPr lang="en-US" altLang="zh-CN" b="1" i="1" dirty="0"/>
                <a:t>CNN</a:t>
              </a:r>
            </a:p>
          </p:txBody>
        </p:sp>
        <p:sp>
          <p:nvSpPr>
            <p:cNvPr id="31" name="TextBox 30">
              <a:extLst>
                <a:ext uri="{FF2B5EF4-FFF2-40B4-BE49-F238E27FC236}">
                  <a16:creationId xmlns:a16="http://schemas.microsoft.com/office/drawing/2014/main" id="{381CF8AE-3F50-2AFD-F3BF-2CD8ABC54D55}"/>
                </a:ext>
              </a:extLst>
            </p:cNvPr>
            <p:cNvSpPr txBox="1"/>
            <p:nvPr/>
          </p:nvSpPr>
          <p:spPr>
            <a:xfrm>
              <a:off x="3844329" y="2415122"/>
              <a:ext cx="1638718" cy="584775"/>
            </a:xfrm>
            <a:prstGeom prst="rect">
              <a:avLst/>
            </a:prstGeom>
            <a:noFill/>
          </p:spPr>
          <p:txBody>
            <a:bodyPr wrap="none" rtlCol="0">
              <a:spAutoFit/>
            </a:bodyPr>
            <a:lstStyle/>
            <a:p>
              <a:r>
                <a:rPr lang="en-US" sz="1600" i="1" dirty="0"/>
                <a:t>CNN Architecture</a:t>
              </a:r>
            </a:p>
            <a:p>
              <a:r>
                <a:rPr lang="en-US" sz="1600" i="1" dirty="0"/>
                <a:t>CNN Result </a:t>
              </a:r>
            </a:p>
          </p:txBody>
        </p:sp>
        <p:sp>
          <p:nvSpPr>
            <p:cNvPr id="32" name="TextBox 31">
              <a:extLst>
                <a:ext uri="{FF2B5EF4-FFF2-40B4-BE49-F238E27FC236}">
                  <a16:creationId xmlns:a16="http://schemas.microsoft.com/office/drawing/2014/main" id="{D916B53A-AC1C-00DC-A4ED-C20493867457}"/>
                </a:ext>
              </a:extLst>
            </p:cNvPr>
            <p:cNvSpPr txBox="1"/>
            <p:nvPr/>
          </p:nvSpPr>
          <p:spPr>
            <a:xfrm>
              <a:off x="3844329" y="3147168"/>
              <a:ext cx="6097772" cy="369332"/>
            </a:xfrm>
            <a:prstGeom prst="rect">
              <a:avLst/>
            </a:prstGeom>
            <a:noFill/>
          </p:spPr>
          <p:txBody>
            <a:bodyPr wrap="square">
              <a:spAutoFit/>
            </a:bodyPr>
            <a:lstStyle/>
            <a:p>
              <a:r>
                <a:rPr lang="en-US" b="1" dirty="0"/>
                <a:t>Hierarchical Deep CNN --- HD-CNN</a:t>
              </a:r>
            </a:p>
          </p:txBody>
        </p:sp>
        <p:sp>
          <p:nvSpPr>
            <p:cNvPr id="33" name="TextBox 32">
              <a:extLst>
                <a:ext uri="{FF2B5EF4-FFF2-40B4-BE49-F238E27FC236}">
                  <a16:creationId xmlns:a16="http://schemas.microsoft.com/office/drawing/2014/main" id="{D256AEC3-B1CF-0373-6C4A-0BB7D962F214}"/>
                </a:ext>
              </a:extLst>
            </p:cNvPr>
            <p:cNvSpPr txBox="1"/>
            <p:nvPr/>
          </p:nvSpPr>
          <p:spPr>
            <a:xfrm>
              <a:off x="3844329" y="3414610"/>
              <a:ext cx="1999265" cy="584775"/>
            </a:xfrm>
            <a:prstGeom prst="rect">
              <a:avLst/>
            </a:prstGeom>
            <a:noFill/>
          </p:spPr>
          <p:txBody>
            <a:bodyPr wrap="none" rtlCol="0">
              <a:spAutoFit/>
            </a:bodyPr>
            <a:lstStyle/>
            <a:p>
              <a:r>
                <a:rPr lang="en-US" sz="1600" i="1" dirty="0"/>
                <a:t>Why HD-CNN</a:t>
              </a:r>
            </a:p>
            <a:p>
              <a:r>
                <a:rPr lang="en-US" sz="1600" i="1" dirty="0"/>
                <a:t>What HD-CNN Brings </a:t>
              </a:r>
            </a:p>
          </p:txBody>
        </p:sp>
        <p:sp>
          <p:nvSpPr>
            <p:cNvPr id="34" name="TextBox 33">
              <a:extLst>
                <a:ext uri="{FF2B5EF4-FFF2-40B4-BE49-F238E27FC236}">
                  <a16:creationId xmlns:a16="http://schemas.microsoft.com/office/drawing/2014/main" id="{747A2771-313E-C116-84E5-D6CF7CF3CD2C}"/>
                </a:ext>
              </a:extLst>
            </p:cNvPr>
            <p:cNvSpPr txBox="1"/>
            <p:nvPr/>
          </p:nvSpPr>
          <p:spPr>
            <a:xfrm>
              <a:off x="3844329" y="1301608"/>
              <a:ext cx="6097772" cy="369332"/>
            </a:xfrm>
            <a:prstGeom prst="rect">
              <a:avLst/>
            </a:prstGeom>
            <a:noFill/>
          </p:spPr>
          <p:txBody>
            <a:bodyPr wrap="square">
              <a:spAutoFit/>
            </a:bodyPr>
            <a:lstStyle/>
            <a:p>
              <a:r>
                <a:rPr lang="en-US" altLang="zh-CN" b="1" i="1" dirty="0"/>
                <a:t>Start From Image</a:t>
              </a:r>
            </a:p>
          </p:txBody>
        </p:sp>
      </p:grpSp>
      <p:cxnSp>
        <p:nvCxnSpPr>
          <p:cNvPr id="36" name="直接连接符 23">
            <a:extLst>
              <a:ext uri="{FF2B5EF4-FFF2-40B4-BE49-F238E27FC236}">
                <a16:creationId xmlns:a16="http://schemas.microsoft.com/office/drawing/2014/main" id="{E03BA4C7-5FEB-CFA3-492E-9326C7177059}"/>
              </a:ext>
            </a:extLst>
          </p:cNvPr>
          <p:cNvCxnSpPr/>
          <p:nvPr/>
        </p:nvCxnSpPr>
        <p:spPr>
          <a:xfrm>
            <a:off x="3946677" y="4804933"/>
            <a:ext cx="0" cy="757228"/>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37" name="直接连接符 23">
            <a:extLst>
              <a:ext uri="{FF2B5EF4-FFF2-40B4-BE49-F238E27FC236}">
                <a16:creationId xmlns:a16="http://schemas.microsoft.com/office/drawing/2014/main" id="{0A5E9174-E227-4D7D-CABF-B4374726F93B}"/>
              </a:ext>
            </a:extLst>
          </p:cNvPr>
          <p:cNvCxnSpPr/>
          <p:nvPr/>
        </p:nvCxnSpPr>
        <p:spPr>
          <a:xfrm>
            <a:off x="3946677" y="1652482"/>
            <a:ext cx="0" cy="757228"/>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68B6C60-95C2-77E4-50B2-360F89975829}"/>
              </a:ext>
            </a:extLst>
          </p:cNvPr>
          <p:cNvSpPr txBox="1"/>
          <p:nvPr/>
        </p:nvSpPr>
        <p:spPr>
          <a:xfrm>
            <a:off x="4131408" y="2250668"/>
            <a:ext cx="1483996" cy="338554"/>
          </a:xfrm>
          <a:prstGeom prst="rect">
            <a:avLst/>
          </a:prstGeom>
          <a:noFill/>
        </p:spPr>
        <p:txBody>
          <a:bodyPr wrap="none" rtlCol="0">
            <a:spAutoFit/>
          </a:bodyPr>
          <a:lstStyle/>
          <a:p>
            <a:r>
              <a:rPr lang="en-US" sz="1600" i="1" dirty="0"/>
              <a:t>Dataset Chosen</a:t>
            </a:r>
          </a:p>
        </p:txBody>
      </p:sp>
    </p:spTree>
    <p:extLst>
      <p:ext uri="{BB962C8B-B14F-4D97-AF65-F5344CB8AC3E}">
        <p14:creationId xmlns:p14="http://schemas.microsoft.com/office/powerpoint/2010/main" val="145560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2C9681F-31A6-13EE-54DB-E75F61BE4566}"/>
              </a:ext>
            </a:extLst>
          </p:cNvPr>
          <p:cNvSpPr txBox="1"/>
          <p:nvPr/>
        </p:nvSpPr>
        <p:spPr>
          <a:xfrm>
            <a:off x="207521" y="1370262"/>
            <a:ext cx="3200791" cy="923330"/>
          </a:xfrm>
          <a:prstGeom prst="rect">
            <a:avLst/>
          </a:prstGeom>
          <a:noFill/>
        </p:spPr>
        <p:txBody>
          <a:bodyPr wrap="square" rtlCol="0">
            <a:spAutoFit/>
          </a:bodyPr>
          <a:lstStyle/>
          <a:p>
            <a:r>
              <a:rPr lang="en-US" dirty="0"/>
              <a:t>We love traveling,</a:t>
            </a:r>
          </a:p>
          <a:p>
            <a:r>
              <a:rPr lang="en-US" dirty="0"/>
              <a:t>We love different culture,</a:t>
            </a:r>
          </a:p>
          <a:p>
            <a:r>
              <a:rPr lang="en-US" dirty="0"/>
              <a:t>We love stylish architecture,</a:t>
            </a:r>
          </a:p>
        </p:txBody>
      </p:sp>
      <p:grpSp>
        <p:nvGrpSpPr>
          <p:cNvPr id="15" name="组合 3">
            <a:extLst>
              <a:ext uri="{FF2B5EF4-FFF2-40B4-BE49-F238E27FC236}">
                <a16:creationId xmlns:a16="http://schemas.microsoft.com/office/drawing/2014/main" id="{328F8CA4-2A92-0C19-193A-AA0B3D391868}"/>
              </a:ext>
            </a:extLst>
          </p:cNvPr>
          <p:cNvGrpSpPr/>
          <p:nvPr/>
        </p:nvGrpSpPr>
        <p:grpSpPr>
          <a:xfrm>
            <a:off x="157902" y="0"/>
            <a:ext cx="3882469" cy="568828"/>
            <a:chOff x="1358109" y="278841"/>
            <a:chExt cx="6132800" cy="568828"/>
          </a:xfrm>
        </p:grpSpPr>
        <p:sp>
          <p:nvSpPr>
            <p:cNvPr id="17" name="TextBox 59">
              <a:extLst>
                <a:ext uri="{FF2B5EF4-FFF2-40B4-BE49-F238E27FC236}">
                  <a16:creationId xmlns:a16="http://schemas.microsoft.com/office/drawing/2014/main" id="{6F5D74A5-1919-1007-6B39-AE6AB0100096}"/>
                </a:ext>
              </a:extLst>
            </p:cNvPr>
            <p:cNvSpPr txBox="1">
              <a:spLocks noChangeArrowheads="1"/>
            </p:cNvSpPr>
            <p:nvPr/>
          </p:nvSpPr>
          <p:spPr bwMode="auto">
            <a:xfrm>
              <a:off x="1358109" y="278841"/>
              <a:ext cx="6132800"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Database Chosen</a:t>
              </a:r>
              <a:endParaRPr lang="zh-CN" altLang="en-US" sz="2400" b="1" dirty="0">
                <a:solidFill>
                  <a:srgbClr val="313D51"/>
                </a:solidFill>
                <a:latin typeface="+mn-lt"/>
                <a:ea typeface="+mn-ea"/>
                <a:cs typeface="+mn-ea"/>
                <a:sym typeface="+mn-lt"/>
              </a:endParaRPr>
            </a:p>
          </p:txBody>
        </p:sp>
        <p:grpSp>
          <p:nvGrpSpPr>
            <p:cNvPr id="19" name="组合 46">
              <a:extLst>
                <a:ext uri="{FF2B5EF4-FFF2-40B4-BE49-F238E27FC236}">
                  <a16:creationId xmlns:a16="http://schemas.microsoft.com/office/drawing/2014/main" id="{5CAF73F2-9C28-C883-532C-38661D6B7883}"/>
                </a:ext>
              </a:extLst>
            </p:cNvPr>
            <p:cNvGrpSpPr/>
            <p:nvPr/>
          </p:nvGrpSpPr>
          <p:grpSpPr>
            <a:xfrm>
              <a:off x="1421503" y="801950"/>
              <a:ext cx="4171536" cy="45719"/>
              <a:chOff x="1421503" y="801950"/>
              <a:chExt cx="4171536" cy="45719"/>
            </a:xfrm>
          </p:grpSpPr>
          <p:cxnSp>
            <p:nvCxnSpPr>
              <p:cNvPr id="20" name="直接连接符 47">
                <a:extLst>
                  <a:ext uri="{FF2B5EF4-FFF2-40B4-BE49-F238E27FC236}">
                    <a16:creationId xmlns:a16="http://schemas.microsoft.com/office/drawing/2014/main" id="{BA8C40C6-E296-804D-1096-C12DF3F51595}"/>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21" name="矩形 48">
                <a:extLst>
                  <a:ext uri="{FF2B5EF4-FFF2-40B4-BE49-F238E27FC236}">
                    <a16:creationId xmlns:a16="http://schemas.microsoft.com/office/drawing/2014/main" id="{3B6079B9-61AA-D906-385E-93364B6EBC58}"/>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27" name="Group 26">
            <a:extLst>
              <a:ext uri="{FF2B5EF4-FFF2-40B4-BE49-F238E27FC236}">
                <a16:creationId xmlns:a16="http://schemas.microsoft.com/office/drawing/2014/main" id="{057B19D4-8429-80AA-CD54-4DB38EB9F8DB}"/>
              </a:ext>
            </a:extLst>
          </p:cNvPr>
          <p:cNvGrpSpPr/>
          <p:nvPr/>
        </p:nvGrpSpPr>
        <p:grpSpPr>
          <a:xfrm>
            <a:off x="3636334" y="1084521"/>
            <a:ext cx="8055937" cy="4778566"/>
            <a:chOff x="1" y="10"/>
            <a:chExt cx="12192001" cy="6857990"/>
          </a:xfrm>
        </p:grpSpPr>
        <p:pic>
          <p:nvPicPr>
            <p:cNvPr id="28" name="Picture 27">
              <a:extLst>
                <a:ext uri="{FF2B5EF4-FFF2-40B4-BE49-F238E27FC236}">
                  <a16:creationId xmlns:a16="http://schemas.microsoft.com/office/drawing/2014/main" id="{E409E514-06DE-68DD-45E6-FDC9C417FE3B}"/>
                </a:ext>
              </a:extLst>
            </p:cNvPr>
            <p:cNvPicPr>
              <a:picLocks noChangeAspect="1"/>
            </p:cNvPicPr>
            <p:nvPr/>
          </p:nvPicPr>
          <p:blipFill>
            <a:blip r:embed="rId3"/>
            <a:srcRect t="20678" b="20678"/>
            <a:stretch/>
          </p:blipFill>
          <p:spPr>
            <a:xfrm>
              <a:off x="21"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29" name="Picture 28">
              <a:extLst>
                <a:ext uri="{FF2B5EF4-FFF2-40B4-BE49-F238E27FC236}">
                  <a16:creationId xmlns:a16="http://schemas.microsoft.com/office/drawing/2014/main" id="{1A14AA52-FCC1-DE7B-EC45-421376C25370}"/>
                </a:ext>
              </a:extLst>
            </p:cNvPr>
            <p:cNvPicPr>
              <a:picLocks noChangeAspect="1"/>
            </p:cNvPicPr>
            <p:nvPr/>
          </p:nvPicPr>
          <p:blipFill>
            <a:blip r:embed="rId4"/>
            <a:srcRect t="9864" b="9864"/>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0" name="Picture 29">
              <a:extLst>
                <a:ext uri="{FF2B5EF4-FFF2-40B4-BE49-F238E27FC236}">
                  <a16:creationId xmlns:a16="http://schemas.microsoft.com/office/drawing/2014/main" id="{012C299F-6D84-CEFF-71CD-FD1D5EF2BD7B}"/>
                </a:ext>
              </a:extLst>
            </p:cNvPr>
            <p:cNvPicPr>
              <a:picLocks noChangeAspect="1"/>
            </p:cNvPicPr>
            <p:nvPr/>
          </p:nvPicPr>
          <p:blipFill>
            <a:blip r:embed="rId5"/>
            <a:srcRect t="23932" b="23932"/>
            <a:stretch/>
          </p:blipFill>
          <p:spPr>
            <a:xfrm>
              <a:off x="4182011" y="3887893"/>
              <a:ext cx="8009991" cy="2970107"/>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1" name="Picture 30">
              <a:extLst>
                <a:ext uri="{FF2B5EF4-FFF2-40B4-BE49-F238E27FC236}">
                  <a16:creationId xmlns:a16="http://schemas.microsoft.com/office/drawing/2014/main" id="{E8224099-EDBA-81DF-59E8-09F15144E4C0}"/>
                </a:ext>
              </a:extLst>
            </p:cNvPr>
            <p:cNvPicPr>
              <a:picLocks noChangeAspect="1"/>
            </p:cNvPicPr>
            <p:nvPr/>
          </p:nvPicPr>
          <p:blipFill>
            <a:blip r:embed="rId6"/>
            <a:srcRect t="25273" b="25273"/>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grpSp>
      <p:sp>
        <p:nvSpPr>
          <p:cNvPr id="2" name="TextBox 1">
            <a:extLst>
              <a:ext uri="{FF2B5EF4-FFF2-40B4-BE49-F238E27FC236}">
                <a16:creationId xmlns:a16="http://schemas.microsoft.com/office/drawing/2014/main" id="{F7B9B462-1988-BFC2-C097-FB84F8B96739}"/>
              </a:ext>
            </a:extLst>
          </p:cNvPr>
          <p:cNvSpPr txBox="1"/>
          <p:nvPr/>
        </p:nvSpPr>
        <p:spPr>
          <a:xfrm>
            <a:off x="198035" y="2955555"/>
            <a:ext cx="3200791" cy="2585323"/>
          </a:xfrm>
          <a:prstGeom prst="rect">
            <a:avLst/>
          </a:prstGeom>
          <a:noFill/>
        </p:spPr>
        <p:txBody>
          <a:bodyPr wrap="square" rtlCol="0">
            <a:spAutoFit/>
          </a:bodyPr>
          <a:lstStyle/>
          <a:p>
            <a:endParaRPr lang="en-US" dirty="0"/>
          </a:p>
          <a:p>
            <a:r>
              <a:rPr lang="en-US" dirty="0"/>
              <a:t>But it’s not easily distinguished,</a:t>
            </a:r>
          </a:p>
          <a:p>
            <a:r>
              <a:rPr lang="en-US" dirty="0"/>
              <a:t>so, we found pictures of the major architectural styles in the world contains 10</a:t>
            </a:r>
            <a:r>
              <a:rPr lang="en-US" altLang="zh-CN" dirty="0"/>
              <a:t>,</a:t>
            </a:r>
            <a:r>
              <a:rPr lang="en-US" dirty="0"/>
              <a:t>113 images from 25 architectural styles including </a:t>
            </a:r>
            <a:r>
              <a:rPr lang="en-US" b="1" dirty="0"/>
              <a:t>Postmodern, Romanesque, Gothic</a:t>
            </a:r>
            <a:r>
              <a:rPr lang="en-US" dirty="0"/>
              <a:t>...</a:t>
            </a:r>
          </a:p>
          <a:p>
            <a:endParaRPr lang="en-CN" dirty="0"/>
          </a:p>
        </p:txBody>
      </p:sp>
    </p:spTree>
    <p:extLst>
      <p:ext uri="{BB962C8B-B14F-4D97-AF65-F5344CB8AC3E}">
        <p14:creationId xmlns:p14="http://schemas.microsoft.com/office/powerpoint/2010/main" val="31058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FF1A7-0ABE-2123-F66B-45DC00721CC4}"/>
              </a:ext>
            </a:extLst>
          </p:cNvPr>
          <p:cNvPicPr>
            <a:picLocks noChangeAspect="1"/>
          </p:cNvPicPr>
          <p:nvPr/>
        </p:nvPicPr>
        <p:blipFill>
          <a:blip r:embed="rId3"/>
          <a:stretch>
            <a:fillRect/>
          </a:stretch>
        </p:blipFill>
        <p:spPr>
          <a:xfrm>
            <a:off x="4635406" y="1525401"/>
            <a:ext cx="7017877" cy="3807198"/>
          </a:xfrm>
          <a:prstGeom prst="rect">
            <a:avLst/>
          </a:prstGeom>
        </p:spPr>
      </p:pic>
      <p:sp>
        <p:nvSpPr>
          <p:cNvPr id="6" name="TextBox 5">
            <a:extLst>
              <a:ext uri="{FF2B5EF4-FFF2-40B4-BE49-F238E27FC236}">
                <a16:creationId xmlns:a16="http://schemas.microsoft.com/office/drawing/2014/main" id="{C8CBF9B3-FC0D-5537-E999-48C8ABE6EE49}"/>
              </a:ext>
            </a:extLst>
          </p:cNvPr>
          <p:cNvSpPr txBox="1"/>
          <p:nvPr/>
        </p:nvSpPr>
        <p:spPr>
          <a:xfrm>
            <a:off x="2275367" y="318977"/>
            <a:ext cx="184731" cy="369332"/>
          </a:xfrm>
          <a:prstGeom prst="rect">
            <a:avLst/>
          </a:prstGeom>
          <a:noFill/>
        </p:spPr>
        <p:txBody>
          <a:bodyPr wrap="none" rtlCol="0">
            <a:spAutoFit/>
          </a:bodyPr>
          <a:lstStyle/>
          <a:p>
            <a:endParaRPr lang="en-US" dirty="0"/>
          </a:p>
        </p:txBody>
      </p:sp>
      <p:grpSp>
        <p:nvGrpSpPr>
          <p:cNvPr id="7" name="组合 3">
            <a:extLst>
              <a:ext uri="{FF2B5EF4-FFF2-40B4-BE49-F238E27FC236}">
                <a16:creationId xmlns:a16="http://schemas.microsoft.com/office/drawing/2014/main" id="{62B4D320-D8B8-3329-5C5D-53BC0027E0DE}"/>
              </a:ext>
            </a:extLst>
          </p:cNvPr>
          <p:cNvGrpSpPr/>
          <p:nvPr/>
        </p:nvGrpSpPr>
        <p:grpSpPr>
          <a:xfrm>
            <a:off x="157902" y="0"/>
            <a:ext cx="3882469" cy="568828"/>
            <a:chOff x="1358109" y="278841"/>
            <a:chExt cx="6132800" cy="568828"/>
          </a:xfrm>
        </p:grpSpPr>
        <p:sp>
          <p:nvSpPr>
            <p:cNvPr id="8" name="TextBox 59">
              <a:extLst>
                <a:ext uri="{FF2B5EF4-FFF2-40B4-BE49-F238E27FC236}">
                  <a16:creationId xmlns:a16="http://schemas.microsoft.com/office/drawing/2014/main" id="{887C1E97-3329-3F3B-5202-3ED9DB736577}"/>
                </a:ext>
              </a:extLst>
            </p:cNvPr>
            <p:cNvSpPr txBox="1">
              <a:spLocks noChangeArrowheads="1"/>
            </p:cNvSpPr>
            <p:nvPr/>
          </p:nvSpPr>
          <p:spPr bwMode="auto">
            <a:xfrm>
              <a:off x="1358109" y="278841"/>
              <a:ext cx="6132800"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Start from Image</a:t>
              </a:r>
              <a:endParaRPr lang="zh-CN" altLang="en-US" sz="2400" b="1" dirty="0">
                <a:solidFill>
                  <a:srgbClr val="313D51"/>
                </a:solidFill>
                <a:latin typeface="+mn-lt"/>
                <a:ea typeface="+mn-ea"/>
                <a:cs typeface="+mn-ea"/>
                <a:sym typeface="+mn-lt"/>
              </a:endParaRPr>
            </a:p>
          </p:txBody>
        </p:sp>
        <p:grpSp>
          <p:nvGrpSpPr>
            <p:cNvPr id="9" name="组合 46">
              <a:extLst>
                <a:ext uri="{FF2B5EF4-FFF2-40B4-BE49-F238E27FC236}">
                  <a16:creationId xmlns:a16="http://schemas.microsoft.com/office/drawing/2014/main" id="{EED2A2C2-830C-D366-B8D4-3F2313CF37E4}"/>
                </a:ext>
              </a:extLst>
            </p:cNvPr>
            <p:cNvGrpSpPr/>
            <p:nvPr/>
          </p:nvGrpSpPr>
          <p:grpSpPr>
            <a:xfrm>
              <a:off x="1421503" y="801950"/>
              <a:ext cx="4171536" cy="45719"/>
              <a:chOff x="1421503" y="801950"/>
              <a:chExt cx="4171536" cy="45719"/>
            </a:xfrm>
          </p:grpSpPr>
          <p:cxnSp>
            <p:nvCxnSpPr>
              <p:cNvPr id="10" name="直接连接符 47">
                <a:extLst>
                  <a:ext uri="{FF2B5EF4-FFF2-40B4-BE49-F238E27FC236}">
                    <a16:creationId xmlns:a16="http://schemas.microsoft.com/office/drawing/2014/main" id="{586CF5AB-FFD2-EFA9-A851-69E25566313D}"/>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11" name="矩形 48">
                <a:extLst>
                  <a:ext uri="{FF2B5EF4-FFF2-40B4-BE49-F238E27FC236}">
                    <a16:creationId xmlns:a16="http://schemas.microsoft.com/office/drawing/2014/main" id="{F6044D7F-636C-6AD0-2625-C248FADB6E90}"/>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pic>
        <p:nvPicPr>
          <p:cNvPr id="12" name="Picture 11">
            <a:extLst>
              <a:ext uri="{FF2B5EF4-FFF2-40B4-BE49-F238E27FC236}">
                <a16:creationId xmlns:a16="http://schemas.microsoft.com/office/drawing/2014/main" id="{86586356-A387-15B7-05DB-1E428489FF78}"/>
              </a:ext>
            </a:extLst>
          </p:cNvPr>
          <p:cNvPicPr>
            <a:picLocks noChangeAspect="1"/>
          </p:cNvPicPr>
          <p:nvPr/>
        </p:nvPicPr>
        <p:blipFill>
          <a:blip r:embed="rId4"/>
          <a:stretch>
            <a:fillRect/>
          </a:stretch>
        </p:blipFill>
        <p:spPr>
          <a:xfrm>
            <a:off x="1078320" y="1009497"/>
            <a:ext cx="3068378" cy="5056768"/>
          </a:xfrm>
          <a:prstGeom prst="rect">
            <a:avLst/>
          </a:prstGeom>
        </p:spPr>
      </p:pic>
      <p:sp>
        <p:nvSpPr>
          <p:cNvPr id="2" name="TextBox 1">
            <a:extLst>
              <a:ext uri="{FF2B5EF4-FFF2-40B4-BE49-F238E27FC236}">
                <a16:creationId xmlns:a16="http://schemas.microsoft.com/office/drawing/2014/main" id="{B1CAD008-3341-8A80-62E5-436D40A075B3}"/>
              </a:ext>
            </a:extLst>
          </p:cNvPr>
          <p:cNvSpPr txBox="1"/>
          <p:nvPr/>
        </p:nvSpPr>
        <p:spPr>
          <a:xfrm>
            <a:off x="8952614" y="6485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2149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
            <a:extLst>
              <a:ext uri="{FF2B5EF4-FFF2-40B4-BE49-F238E27FC236}">
                <a16:creationId xmlns:a16="http://schemas.microsoft.com/office/drawing/2014/main" id="{A2C731DE-9A61-16F7-F75F-B145D0E6FD53}"/>
              </a:ext>
            </a:extLst>
          </p:cNvPr>
          <p:cNvGrpSpPr/>
          <p:nvPr/>
        </p:nvGrpSpPr>
        <p:grpSpPr>
          <a:xfrm>
            <a:off x="157902" y="0"/>
            <a:ext cx="3882469" cy="568828"/>
            <a:chOff x="1358109" y="278841"/>
            <a:chExt cx="6132800" cy="568828"/>
          </a:xfrm>
        </p:grpSpPr>
        <p:sp>
          <p:nvSpPr>
            <p:cNvPr id="44" name="TextBox 59">
              <a:extLst>
                <a:ext uri="{FF2B5EF4-FFF2-40B4-BE49-F238E27FC236}">
                  <a16:creationId xmlns:a16="http://schemas.microsoft.com/office/drawing/2014/main" id="{91AA8C63-34D7-FC3E-D6DA-EF7CB7BDFC50}"/>
                </a:ext>
              </a:extLst>
            </p:cNvPr>
            <p:cNvSpPr txBox="1">
              <a:spLocks noChangeArrowheads="1"/>
            </p:cNvSpPr>
            <p:nvPr/>
          </p:nvSpPr>
          <p:spPr bwMode="auto">
            <a:xfrm>
              <a:off x="1358109" y="278841"/>
              <a:ext cx="6132800"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a:solidFill>
                    <a:srgbClr val="313D51"/>
                  </a:solidFill>
                  <a:latin typeface="+mn-lt"/>
                  <a:ea typeface="+mn-ea"/>
                  <a:cs typeface="+mn-ea"/>
                  <a:sym typeface="+mn-lt"/>
                </a:rPr>
                <a:t>CNN Architecture</a:t>
              </a:r>
              <a:endParaRPr lang="zh-CN" altLang="en-US" sz="2400" b="1">
                <a:solidFill>
                  <a:srgbClr val="313D51"/>
                </a:solidFill>
                <a:latin typeface="+mn-lt"/>
                <a:ea typeface="+mn-ea"/>
                <a:cs typeface="+mn-ea"/>
                <a:sym typeface="+mn-lt"/>
              </a:endParaRPr>
            </a:p>
          </p:txBody>
        </p:sp>
        <p:grpSp>
          <p:nvGrpSpPr>
            <p:cNvPr id="45" name="组合 46">
              <a:extLst>
                <a:ext uri="{FF2B5EF4-FFF2-40B4-BE49-F238E27FC236}">
                  <a16:creationId xmlns:a16="http://schemas.microsoft.com/office/drawing/2014/main" id="{D3B703C1-1F45-7472-EC09-DA0CE00C136B}"/>
                </a:ext>
              </a:extLst>
            </p:cNvPr>
            <p:cNvGrpSpPr/>
            <p:nvPr/>
          </p:nvGrpSpPr>
          <p:grpSpPr>
            <a:xfrm>
              <a:off x="1421503" y="801950"/>
              <a:ext cx="4171536" cy="45719"/>
              <a:chOff x="1421503" y="801950"/>
              <a:chExt cx="4171536" cy="45719"/>
            </a:xfrm>
          </p:grpSpPr>
          <p:cxnSp>
            <p:nvCxnSpPr>
              <p:cNvPr id="46" name="直接连接符 47">
                <a:extLst>
                  <a:ext uri="{FF2B5EF4-FFF2-40B4-BE49-F238E27FC236}">
                    <a16:creationId xmlns:a16="http://schemas.microsoft.com/office/drawing/2014/main" id="{CD344C4E-2E82-4CA7-6371-CB7D223B279B}"/>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47" name="矩形 48">
                <a:extLst>
                  <a:ext uri="{FF2B5EF4-FFF2-40B4-BE49-F238E27FC236}">
                    <a16:creationId xmlns:a16="http://schemas.microsoft.com/office/drawing/2014/main" id="{193BA748-2D6E-229D-CD79-738FF2F0C179}"/>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32" name="组合 31">
            <a:extLst>
              <a:ext uri="{FF2B5EF4-FFF2-40B4-BE49-F238E27FC236}">
                <a16:creationId xmlns:a16="http://schemas.microsoft.com/office/drawing/2014/main" id="{FFD2D97A-A1B7-B32C-B008-26821026F1E0}"/>
              </a:ext>
            </a:extLst>
          </p:cNvPr>
          <p:cNvGrpSpPr/>
          <p:nvPr/>
        </p:nvGrpSpPr>
        <p:grpSpPr>
          <a:xfrm>
            <a:off x="-1512" y="3638188"/>
            <a:ext cx="10903412" cy="3271262"/>
            <a:chOff x="-1512" y="3638188"/>
            <a:chExt cx="10903412" cy="3271262"/>
          </a:xfrm>
        </p:grpSpPr>
        <p:grpSp>
          <p:nvGrpSpPr>
            <p:cNvPr id="31" name="组合 30">
              <a:extLst>
                <a:ext uri="{FF2B5EF4-FFF2-40B4-BE49-F238E27FC236}">
                  <a16:creationId xmlns:a16="http://schemas.microsoft.com/office/drawing/2014/main" id="{D33D4A40-D1A7-ADBA-0CD1-93E82133C159}"/>
                </a:ext>
              </a:extLst>
            </p:cNvPr>
            <p:cNvGrpSpPr/>
            <p:nvPr/>
          </p:nvGrpSpPr>
          <p:grpSpPr>
            <a:xfrm>
              <a:off x="-1512" y="3638188"/>
              <a:ext cx="10613732" cy="3271262"/>
              <a:chOff x="-1512" y="3638188"/>
              <a:chExt cx="10613732" cy="3271262"/>
            </a:xfrm>
          </p:grpSpPr>
          <p:pic>
            <p:nvPicPr>
              <p:cNvPr id="4" name="Picture 3">
                <a:extLst>
                  <a:ext uri="{FF2B5EF4-FFF2-40B4-BE49-F238E27FC236}">
                    <a16:creationId xmlns:a16="http://schemas.microsoft.com/office/drawing/2014/main" id="{196F1FB0-215B-9696-7212-8AD997609E39}"/>
                  </a:ext>
                </a:extLst>
              </p:cNvPr>
              <p:cNvPicPr>
                <a:picLocks noChangeAspect="1"/>
              </p:cNvPicPr>
              <p:nvPr/>
            </p:nvPicPr>
            <p:blipFill>
              <a:blip r:embed="rId3"/>
              <a:stretch>
                <a:fillRect/>
              </a:stretch>
            </p:blipFill>
            <p:spPr>
              <a:xfrm>
                <a:off x="1887320" y="3638188"/>
                <a:ext cx="8724900" cy="2655404"/>
              </a:xfrm>
              <a:prstGeom prst="rect">
                <a:avLst/>
              </a:prstGeom>
            </p:spPr>
          </p:pic>
          <p:sp>
            <p:nvSpPr>
              <p:cNvPr id="20" name="文本框 19">
                <a:extLst>
                  <a:ext uri="{FF2B5EF4-FFF2-40B4-BE49-F238E27FC236}">
                    <a16:creationId xmlns:a16="http://schemas.microsoft.com/office/drawing/2014/main" id="{E5B5BE42-5DF3-AEE5-EE09-C26F2E467E0B}"/>
                  </a:ext>
                </a:extLst>
              </p:cNvPr>
              <p:cNvSpPr txBox="1"/>
              <p:nvPr/>
            </p:nvSpPr>
            <p:spPr>
              <a:xfrm>
                <a:off x="-1512" y="6386230"/>
                <a:ext cx="6449813" cy="523220"/>
              </a:xfrm>
              <a:prstGeom prst="rect">
                <a:avLst/>
              </a:prstGeom>
              <a:noFill/>
            </p:spPr>
            <p:txBody>
              <a:bodyPr wrap="square" rtlCol="0">
                <a:spAutoFit/>
              </a:bodyPr>
              <a:lstStyle/>
              <a:p>
                <a:r>
                  <a:rPr lang="en-US" altLang="zh-CN" sz="1400" dirty="0">
                    <a:solidFill>
                      <a:schemeClr val="bg1">
                        <a:lumMod val="65000"/>
                      </a:schemeClr>
                    </a:solidFill>
                  </a:rPr>
                  <a:t>Yann </a:t>
                </a:r>
                <a:r>
                  <a:rPr lang="en-US" altLang="zh-CN" sz="1400" dirty="0" err="1">
                    <a:solidFill>
                      <a:schemeClr val="bg1">
                        <a:lumMod val="65000"/>
                      </a:schemeClr>
                    </a:solidFill>
                  </a:rPr>
                  <a:t>LeCun</a:t>
                </a:r>
                <a:r>
                  <a:rPr lang="en-US" altLang="zh-CN" sz="1400" dirty="0">
                    <a:solidFill>
                      <a:schemeClr val="bg1">
                        <a:lumMod val="65000"/>
                      </a:schemeClr>
                    </a:solidFill>
                  </a:rPr>
                  <a:t>, </a:t>
                </a:r>
                <a:r>
                  <a:rPr lang="en-US" altLang="zh-CN" sz="1400" dirty="0" err="1">
                    <a:solidFill>
                      <a:schemeClr val="bg1">
                        <a:lumMod val="65000"/>
                      </a:schemeClr>
                    </a:solidFill>
                  </a:rPr>
                  <a:t>L.on</a:t>
                </a:r>
                <a:r>
                  <a:rPr lang="en-US" altLang="zh-CN" sz="1400" dirty="0">
                    <a:solidFill>
                      <a:schemeClr val="bg1">
                        <a:lumMod val="65000"/>
                      </a:schemeClr>
                    </a:solidFill>
                  </a:rPr>
                  <a:t> </a:t>
                </a:r>
                <a:r>
                  <a:rPr lang="en-US" altLang="zh-CN" sz="1400" dirty="0" err="1">
                    <a:solidFill>
                      <a:schemeClr val="bg1">
                        <a:lumMod val="65000"/>
                      </a:schemeClr>
                    </a:solidFill>
                  </a:rPr>
                  <a:t>Bottou</a:t>
                </a:r>
                <a:r>
                  <a:rPr lang="en-US" altLang="zh-CN" sz="1400" dirty="0">
                    <a:solidFill>
                      <a:schemeClr val="bg1">
                        <a:lumMod val="65000"/>
                      </a:schemeClr>
                    </a:solidFill>
                  </a:rPr>
                  <a:t>, </a:t>
                </a:r>
                <a:r>
                  <a:rPr lang="en-US" altLang="zh-CN" sz="1400" dirty="0" err="1">
                    <a:solidFill>
                      <a:schemeClr val="bg1">
                        <a:lumMod val="65000"/>
                      </a:schemeClr>
                    </a:solidFill>
                  </a:rPr>
                  <a:t>Yoshua</a:t>
                </a:r>
                <a:r>
                  <a:rPr lang="en-US" altLang="zh-CN" sz="1400" dirty="0">
                    <a:solidFill>
                      <a:schemeClr val="bg1">
                        <a:lumMod val="65000"/>
                      </a:schemeClr>
                    </a:solidFill>
                  </a:rPr>
                  <a:t> </a:t>
                </a:r>
                <a:r>
                  <a:rPr lang="en-US" altLang="zh-CN" sz="1400" dirty="0" err="1">
                    <a:solidFill>
                      <a:schemeClr val="bg1">
                        <a:lumMod val="65000"/>
                      </a:schemeClr>
                    </a:solidFill>
                  </a:rPr>
                  <a:t>Bengio</a:t>
                </a:r>
                <a:r>
                  <a:rPr lang="en-US" altLang="zh-CN" sz="1400" dirty="0">
                    <a:solidFill>
                      <a:schemeClr val="bg1">
                        <a:lumMod val="65000"/>
                      </a:schemeClr>
                    </a:solidFill>
                  </a:rPr>
                  <a:t>, and Patrick Haffner. Gradient-based learning applied to document recognition. Proceedings of the IEEE, 86(11):2278–2324, 1998.</a:t>
                </a:r>
              </a:p>
            </p:txBody>
          </p:sp>
        </p:grpSp>
        <p:pic>
          <p:nvPicPr>
            <p:cNvPr id="120" name="Picture 119">
              <a:extLst>
                <a:ext uri="{FF2B5EF4-FFF2-40B4-BE49-F238E27FC236}">
                  <a16:creationId xmlns:a16="http://schemas.microsoft.com/office/drawing/2014/main" id="{9FFBF6A6-0454-06A8-B8E0-CC0E8079FA28}"/>
                </a:ext>
              </a:extLst>
            </p:cNvPr>
            <p:cNvPicPr>
              <a:picLocks noChangeAspect="1"/>
            </p:cNvPicPr>
            <p:nvPr/>
          </p:nvPicPr>
          <p:blipFill>
            <a:blip r:embed="rId4"/>
            <a:stretch>
              <a:fillRect/>
            </a:stretch>
          </p:blipFill>
          <p:spPr>
            <a:xfrm>
              <a:off x="9860500" y="5734080"/>
              <a:ext cx="1041400" cy="215900"/>
            </a:xfrm>
            <a:prstGeom prst="rect">
              <a:avLst/>
            </a:prstGeom>
          </p:spPr>
        </p:pic>
        <p:pic>
          <p:nvPicPr>
            <p:cNvPr id="119" name="Picture 118">
              <a:extLst>
                <a:ext uri="{FF2B5EF4-FFF2-40B4-BE49-F238E27FC236}">
                  <a16:creationId xmlns:a16="http://schemas.microsoft.com/office/drawing/2014/main" id="{2F283A51-622B-BD31-2EB2-CD19077E2B72}"/>
                </a:ext>
              </a:extLst>
            </p:cNvPr>
            <p:cNvPicPr>
              <a:picLocks noChangeAspect="1"/>
            </p:cNvPicPr>
            <p:nvPr/>
          </p:nvPicPr>
          <p:blipFill>
            <a:blip r:embed="rId5"/>
            <a:stretch>
              <a:fillRect/>
            </a:stretch>
          </p:blipFill>
          <p:spPr>
            <a:xfrm>
              <a:off x="8919655" y="5624622"/>
              <a:ext cx="940846" cy="368221"/>
            </a:xfrm>
            <a:prstGeom prst="rect">
              <a:avLst/>
            </a:prstGeom>
          </p:spPr>
        </p:pic>
      </p:grpSp>
      <p:sp>
        <p:nvSpPr>
          <p:cNvPr id="15" name="Rectangle 14">
            <a:extLst>
              <a:ext uri="{FF2B5EF4-FFF2-40B4-BE49-F238E27FC236}">
                <a16:creationId xmlns:a16="http://schemas.microsoft.com/office/drawing/2014/main" id="{DD360CCC-101E-7C6A-073A-5075810C0A8D}"/>
              </a:ext>
            </a:extLst>
          </p:cNvPr>
          <p:cNvSpPr/>
          <p:nvPr/>
        </p:nvSpPr>
        <p:spPr>
          <a:xfrm>
            <a:off x="2008793" y="4028792"/>
            <a:ext cx="1527480" cy="196683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3E2678E-F7C4-5D67-4FB6-853F821D45FB}"/>
              </a:ext>
            </a:extLst>
          </p:cNvPr>
          <p:cNvSpPr/>
          <p:nvPr/>
        </p:nvSpPr>
        <p:spPr>
          <a:xfrm>
            <a:off x="4063900" y="4047558"/>
            <a:ext cx="2991723" cy="1947343"/>
          </a:xfrm>
          <a:prstGeom prst="rect">
            <a:avLst/>
          </a:prstGeom>
          <a:noFill/>
          <a:ln w="254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5D41796-4BC2-90A8-D98E-A341E15FE0AE}"/>
              </a:ext>
            </a:extLst>
          </p:cNvPr>
          <p:cNvSpPr/>
          <p:nvPr/>
        </p:nvSpPr>
        <p:spPr>
          <a:xfrm>
            <a:off x="7404199" y="4045500"/>
            <a:ext cx="2500206" cy="1947343"/>
          </a:xfrm>
          <a:prstGeom prst="rect">
            <a:avLst/>
          </a:prstGeom>
          <a:noFill/>
          <a:ln w="254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组合 24">
            <a:extLst>
              <a:ext uri="{FF2B5EF4-FFF2-40B4-BE49-F238E27FC236}">
                <a16:creationId xmlns:a16="http://schemas.microsoft.com/office/drawing/2014/main" id="{2DA44EE1-1E2C-E4E8-6262-31B176117ECE}"/>
              </a:ext>
            </a:extLst>
          </p:cNvPr>
          <p:cNvGrpSpPr/>
          <p:nvPr/>
        </p:nvGrpSpPr>
        <p:grpSpPr>
          <a:xfrm>
            <a:off x="322480" y="1476107"/>
            <a:ext cx="3688897" cy="2552685"/>
            <a:chOff x="322480" y="1476107"/>
            <a:chExt cx="3688897" cy="2552685"/>
          </a:xfrm>
        </p:grpSpPr>
        <p:grpSp>
          <p:nvGrpSpPr>
            <p:cNvPr id="6" name="Group 5">
              <a:extLst>
                <a:ext uri="{FF2B5EF4-FFF2-40B4-BE49-F238E27FC236}">
                  <a16:creationId xmlns:a16="http://schemas.microsoft.com/office/drawing/2014/main" id="{6EB32043-024D-4A53-2411-67940EF8071B}"/>
                </a:ext>
              </a:extLst>
            </p:cNvPr>
            <p:cNvGrpSpPr/>
            <p:nvPr/>
          </p:nvGrpSpPr>
          <p:grpSpPr>
            <a:xfrm>
              <a:off x="417869" y="1476107"/>
              <a:ext cx="3593508" cy="1902786"/>
              <a:chOff x="456399" y="334382"/>
              <a:chExt cx="3593508" cy="1902786"/>
            </a:xfrm>
          </p:grpSpPr>
          <p:pic>
            <p:nvPicPr>
              <p:cNvPr id="7" name="Picture 6">
                <a:extLst>
                  <a:ext uri="{FF2B5EF4-FFF2-40B4-BE49-F238E27FC236}">
                    <a16:creationId xmlns:a16="http://schemas.microsoft.com/office/drawing/2014/main" id="{F3F512C1-EAA2-9E74-BB9D-5F5AC3771CAB}"/>
                  </a:ext>
                </a:extLst>
              </p:cNvPr>
              <p:cNvPicPr>
                <a:picLocks noChangeAspect="1"/>
              </p:cNvPicPr>
              <p:nvPr/>
            </p:nvPicPr>
            <p:blipFill>
              <a:blip r:embed="rId6"/>
              <a:stretch>
                <a:fillRect/>
              </a:stretch>
            </p:blipFill>
            <p:spPr>
              <a:xfrm>
                <a:off x="456399" y="911082"/>
                <a:ext cx="991324" cy="1048347"/>
              </a:xfrm>
              <a:prstGeom prst="rect">
                <a:avLst/>
              </a:prstGeom>
            </p:spPr>
          </p:pic>
          <p:pic>
            <p:nvPicPr>
              <p:cNvPr id="8" name="Picture 7">
                <a:extLst>
                  <a:ext uri="{FF2B5EF4-FFF2-40B4-BE49-F238E27FC236}">
                    <a16:creationId xmlns:a16="http://schemas.microsoft.com/office/drawing/2014/main" id="{BD1C17D8-F42D-9BFA-78B6-5FAF981D1632}"/>
                  </a:ext>
                </a:extLst>
              </p:cNvPr>
              <p:cNvPicPr>
                <a:picLocks noChangeAspect="1"/>
              </p:cNvPicPr>
              <p:nvPr/>
            </p:nvPicPr>
            <p:blipFill>
              <a:blip r:embed="rId6">
                <a:duotone>
                  <a:prstClr val="black"/>
                  <a:schemeClr val="accent5">
                    <a:tint val="45000"/>
                    <a:satMod val="400000"/>
                  </a:schemeClr>
                </a:duotone>
              </a:blip>
              <a:stretch>
                <a:fillRect/>
              </a:stretch>
            </p:blipFill>
            <p:spPr>
              <a:xfrm>
                <a:off x="2118108" y="713100"/>
                <a:ext cx="1132071" cy="1197190"/>
              </a:xfrm>
              <a:prstGeom prst="rect">
                <a:avLst/>
              </a:prstGeom>
            </p:spPr>
          </p:pic>
          <p:pic>
            <p:nvPicPr>
              <p:cNvPr id="9" name="Picture 8">
                <a:extLst>
                  <a:ext uri="{FF2B5EF4-FFF2-40B4-BE49-F238E27FC236}">
                    <a16:creationId xmlns:a16="http://schemas.microsoft.com/office/drawing/2014/main" id="{CC0D891D-C776-3FFC-3D0B-9E89E40C9CF8}"/>
                  </a:ext>
                </a:extLst>
              </p:cNvPr>
              <p:cNvPicPr>
                <a:picLocks noChangeAspect="1"/>
              </p:cNvPicPr>
              <p:nvPr/>
            </p:nvPicPr>
            <p:blipFill>
              <a:blip r:embed="rId6">
                <a:duotone>
                  <a:prstClr val="black"/>
                  <a:schemeClr val="accent6">
                    <a:tint val="45000"/>
                    <a:satMod val="400000"/>
                  </a:schemeClr>
                </a:duotone>
              </a:blip>
              <a:stretch>
                <a:fillRect/>
              </a:stretch>
            </p:blipFill>
            <p:spPr>
              <a:xfrm>
                <a:off x="2280420" y="876539"/>
                <a:ext cx="1132071" cy="1197190"/>
              </a:xfrm>
              <a:prstGeom prst="rect">
                <a:avLst/>
              </a:prstGeom>
            </p:spPr>
          </p:pic>
          <p:pic>
            <p:nvPicPr>
              <p:cNvPr id="10" name="Picture 9">
                <a:extLst>
                  <a:ext uri="{FF2B5EF4-FFF2-40B4-BE49-F238E27FC236}">
                    <a16:creationId xmlns:a16="http://schemas.microsoft.com/office/drawing/2014/main" id="{A3822FB4-0DD2-A923-CD0F-30B4BD679690}"/>
                  </a:ext>
                </a:extLst>
              </p:cNvPr>
              <p:cNvPicPr>
                <a:picLocks noChangeAspect="1"/>
              </p:cNvPicPr>
              <p:nvPr/>
            </p:nvPicPr>
            <p:blipFill>
              <a:blip r:embed="rId6">
                <a:duotone>
                  <a:prstClr val="black"/>
                  <a:schemeClr val="accent2">
                    <a:tint val="45000"/>
                    <a:satMod val="400000"/>
                  </a:schemeClr>
                </a:duotone>
              </a:blip>
              <a:stretch>
                <a:fillRect/>
              </a:stretch>
            </p:blipFill>
            <p:spPr>
              <a:xfrm>
                <a:off x="2442732" y="1039978"/>
                <a:ext cx="1132071" cy="1197190"/>
              </a:xfrm>
              <a:prstGeom prst="rect">
                <a:avLst/>
              </a:prstGeom>
            </p:spPr>
          </p:pic>
          <p:sp>
            <p:nvSpPr>
              <p:cNvPr id="11" name="文字方塊 12">
                <a:extLst>
                  <a:ext uri="{FF2B5EF4-FFF2-40B4-BE49-F238E27FC236}">
                    <a16:creationId xmlns:a16="http://schemas.microsoft.com/office/drawing/2014/main" id="{94F66F87-FA9C-7E0C-B38A-2C83F7507C1E}"/>
                  </a:ext>
                </a:extLst>
              </p:cNvPr>
              <p:cNvSpPr txBox="1"/>
              <p:nvPr/>
            </p:nvSpPr>
            <p:spPr>
              <a:xfrm>
                <a:off x="2530836" y="334382"/>
                <a:ext cx="1519071" cy="338554"/>
              </a:xfrm>
              <a:prstGeom prst="rect">
                <a:avLst/>
              </a:prstGeom>
              <a:noFill/>
            </p:spPr>
            <p:txBody>
              <a:bodyPr wrap="square" rtlCol="0">
                <a:spAutoFit/>
              </a:bodyPr>
              <a:lstStyle/>
              <a:p>
                <a:pPr algn="ctr"/>
                <a:r>
                  <a:rPr lang="en-US" altLang="zh-TW" sz="1600"/>
                  <a:t>3 channels</a:t>
                </a:r>
                <a:endParaRPr lang="zh-TW" altLang="en-US" sz="1600"/>
              </a:p>
            </p:txBody>
          </p:sp>
          <p:sp>
            <p:nvSpPr>
              <p:cNvPr id="12" name="右大括弧 14">
                <a:extLst>
                  <a:ext uri="{FF2B5EF4-FFF2-40B4-BE49-F238E27FC236}">
                    <a16:creationId xmlns:a16="http://schemas.microsoft.com/office/drawing/2014/main" id="{01B9CE1E-BC2A-BA74-B778-397B060C17C7}"/>
                  </a:ext>
                </a:extLst>
              </p:cNvPr>
              <p:cNvSpPr/>
              <p:nvPr/>
            </p:nvSpPr>
            <p:spPr>
              <a:xfrm rot="18551730">
                <a:off x="3455263" y="567127"/>
                <a:ext cx="121496" cy="455385"/>
              </a:xfrm>
              <a:prstGeom prst="rightBrace">
                <a:avLst>
                  <a:gd name="adj1" fmla="val 309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3" name="直線單箭頭接點 5">
                <a:extLst>
                  <a:ext uri="{FF2B5EF4-FFF2-40B4-BE49-F238E27FC236}">
                    <a16:creationId xmlns:a16="http://schemas.microsoft.com/office/drawing/2014/main" id="{18F963F5-30B3-5486-A467-A9F89C26B5C5}"/>
                  </a:ext>
                </a:extLst>
              </p:cNvPr>
              <p:cNvCxnSpPr>
                <a:cxnSpLocks/>
              </p:cNvCxnSpPr>
              <p:nvPr/>
            </p:nvCxnSpPr>
            <p:spPr>
              <a:xfrm>
                <a:off x="1543112" y="1416480"/>
                <a:ext cx="4749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102C7524-ED68-640E-7FE5-F5104B3F9C9B}"/>
                  </a:ext>
                </a:extLst>
              </p:cNvPr>
              <p:cNvSpPr txBox="1"/>
              <p:nvPr/>
            </p:nvSpPr>
            <p:spPr>
              <a:xfrm>
                <a:off x="1274210" y="1508010"/>
                <a:ext cx="1019264" cy="338554"/>
              </a:xfrm>
              <a:prstGeom prst="rect">
                <a:avLst/>
              </a:prstGeom>
              <a:noFill/>
            </p:spPr>
            <p:txBody>
              <a:bodyPr wrap="square" rtlCol="0">
                <a:spAutoFit/>
              </a:bodyPr>
              <a:lstStyle/>
              <a:p>
                <a:pPr algn="ctr"/>
                <a:r>
                  <a:rPr lang="en-US" altLang="zh-TW" sz="1600"/>
                  <a:t>tensor</a:t>
                </a:r>
                <a:endParaRPr lang="zh-TW" altLang="en-US" sz="1600"/>
              </a:p>
            </p:txBody>
          </p:sp>
        </p:grpSp>
        <p:sp>
          <p:nvSpPr>
            <p:cNvPr id="16" name="Rectangle 15">
              <a:extLst>
                <a:ext uri="{FF2B5EF4-FFF2-40B4-BE49-F238E27FC236}">
                  <a16:creationId xmlns:a16="http://schemas.microsoft.com/office/drawing/2014/main" id="{49656CC9-15EC-F452-16AC-BFA3698E29E2}"/>
                </a:ext>
              </a:extLst>
            </p:cNvPr>
            <p:cNvSpPr/>
            <p:nvPr/>
          </p:nvSpPr>
          <p:spPr>
            <a:xfrm>
              <a:off x="322480" y="1575110"/>
              <a:ext cx="3369853" cy="19842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E689DA-DE68-226E-C1E3-465D76BE0400}"/>
                </a:ext>
              </a:extLst>
            </p:cNvPr>
            <p:cNvCxnSpPr>
              <a:cxnSpLocks/>
              <a:stCxn id="16" idx="2"/>
            </p:cNvCxnSpPr>
            <p:nvPr/>
          </p:nvCxnSpPr>
          <p:spPr>
            <a:xfrm>
              <a:off x="2007407" y="3559310"/>
              <a:ext cx="889563" cy="46948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DB7D39-9734-3301-93B4-09B9CC51D0CC}"/>
                </a:ext>
              </a:extLst>
            </p:cNvPr>
            <p:cNvCxnSpPr>
              <a:cxnSpLocks/>
            </p:cNvCxnSpPr>
            <p:nvPr/>
          </p:nvCxnSpPr>
          <p:spPr>
            <a:xfrm>
              <a:off x="417869" y="3578851"/>
              <a:ext cx="1561693" cy="449941"/>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7BF6E97-0ABA-9269-5F34-AD0DEC678FC6}"/>
              </a:ext>
            </a:extLst>
          </p:cNvPr>
          <p:cNvGrpSpPr/>
          <p:nvPr/>
        </p:nvGrpSpPr>
        <p:grpSpPr>
          <a:xfrm>
            <a:off x="4063900" y="763922"/>
            <a:ext cx="4484187" cy="3251910"/>
            <a:chOff x="4063900" y="763922"/>
            <a:chExt cx="4484187" cy="3251910"/>
          </a:xfrm>
        </p:grpSpPr>
        <p:grpSp>
          <p:nvGrpSpPr>
            <p:cNvPr id="26" name="组合 25">
              <a:extLst>
                <a:ext uri="{FF2B5EF4-FFF2-40B4-BE49-F238E27FC236}">
                  <a16:creationId xmlns:a16="http://schemas.microsoft.com/office/drawing/2014/main" id="{AC65CC00-8C2E-425E-D639-CED1DD64CF69}"/>
                </a:ext>
              </a:extLst>
            </p:cNvPr>
            <p:cNvGrpSpPr/>
            <p:nvPr/>
          </p:nvGrpSpPr>
          <p:grpSpPr>
            <a:xfrm>
              <a:off x="4063900" y="763922"/>
              <a:ext cx="4484187" cy="3251910"/>
              <a:chOff x="4063900" y="763922"/>
              <a:chExt cx="4484187" cy="3251910"/>
            </a:xfrm>
          </p:grpSpPr>
          <p:sp>
            <p:nvSpPr>
              <p:cNvPr id="51" name="Rectangle 50">
                <a:extLst>
                  <a:ext uri="{FF2B5EF4-FFF2-40B4-BE49-F238E27FC236}">
                    <a16:creationId xmlns:a16="http://schemas.microsoft.com/office/drawing/2014/main" id="{1ADB8BBF-0BF9-0B2C-5BB6-9B264F8A060C}"/>
                  </a:ext>
                </a:extLst>
              </p:cNvPr>
              <p:cNvSpPr/>
              <p:nvPr/>
            </p:nvSpPr>
            <p:spPr>
              <a:xfrm>
                <a:off x="4063900" y="763922"/>
                <a:ext cx="4484187" cy="2655404"/>
              </a:xfrm>
              <a:prstGeom prst="rect">
                <a:avLst/>
              </a:prstGeom>
              <a:noFill/>
              <a:ln w="254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B617F8A7-969C-EF19-38FB-4CD82F229F90}"/>
                  </a:ext>
                </a:extLst>
              </p:cNvPr>
              <p:cNvCxnSpPr>
                <a:cxnSpLocks/>
              </p:cNvCxnSpPr>
              <p:nvPr/>
            </p:nvCxnSpPr>
            <p:spPr>
              <a:xfrm flipH="1">
                <a:off x="5530699" y="3454224"/>
                <a:ext cx="512317" cy="561608"/>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E969B9-488E-B0A1-AF61-E1ED61C0CF2D}"/>
                  </a:ext>
                </a:extLst>
              </p:cNvPr>
              <p:cNvCxnSpPr>
                <a:cxnSpLocks/>
              </p:cNvCxnSpPr>
              <p:nvPr/>
            </p:nvCxnSpPr>
            <p:spPr>
              <a:xfrm>
                <a:off x="4126276" y="3446391"/>
                <a:ext cx="734738" cy="561608"/>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8AF20393-929C-21B1-65F7-0335878579CB}"/>
                </a:ext>
              </a:extLst>
            </p:cNvPr>
            <p:cNvPicPr>
              <a:picLocks noChangeAspect="1"/>
            </p:cNvPicPr>
            <p:nvPr/>
          </p:nvPicPr>
          <p:blipFill>
            <a:blip r:embed="rId7"/>
            <a:stretch>
              <a:fillRect/>
            </a:stretch>
          </p:blipFill>
          <p:spPr>
            <a:xfrm>
              <a:off x="4162968" y="1617980"/>
              <a:ext cx="1485900" cy="1778000"/>
            </a:xfrm>
            <a:prstGeom prst="rect">
              <a:avLst/>
            </a:prstGeom>
          </p:spPr>
        </p:pic>
        <p:sp>
          <p:nvSpPr>
            <p:cNvPr id="61" name="文字方塊 15">
              <a:extLst>
                <a:ext uri="{FF2B5EF4-FFF2-40B4-BE49-F238E27FC236}">
                  <a16:creationId xmlns:a16="http://schemas.microsoft.com/office/drawing/2014/main" id="{B2C2ACED-B325-7665-6B88-0903B49F2F2A}"/>
                </a:ext>
              </a:extLst>
            </p:cNvPr>
            <p:cNvSpPr txBox="1"/>
            <p:nvPr/>
          </p:nvSpPr>
          <p:spPr>
            <a:xfrm>
              <a:off x="5562013" y="1995581"/>
              <a:ext cx="750326" cy="523220"/>
            </a:xfrm>
            <a:prstGeom prst="rect">
              <a:avLst/>
            </a:prstGeom>
            <a:noFill/>
          </p:spPr>
          <p:txBody>
            <a:bodyPr wrap="square" rtlCol="0">
              <a:spAutoFit/>
            </a:bodyPr>
            <a:lstStyle/>
            <a:p>
              <a:r>
                <a:rPr lang="en-US" altLang="zh-TW" sz="2800"/>
                <a:t>…...</a:t>
              </a:r>
              <a:endParaRPr lang="zh-TW" altLang="en-US" sz="2800"/>
            </a:p>
          </p:txBody>
        </p:sp>
        <p:pic>
          <p:nvPicPr>
            <p:cNvPr id="62" name="Picture 61">
              <a:extLst>
                <a:ext uri="{FF2B5EF4-FFF2-40B4-BE49-F238E27FC236}">
                  <a16:creationId xmlns:a16="http://schemas.microsoft.com/office/drawing/2014/main" id="{4F43EA6C-414C-7C51-CCF0-FD39151FA5B9}"/>
                </a:ext>
              </a:extLst>
            </p:cNvPr>
            <p:cNvPicPr>
              <a:picLocks noChangeAspect="1"/>
            </p:cNvPicPr>
            <p:nvPr/>
          </p:nvPicPr>
          <p:blipFill>
            <a:blip r:embed="rId7"/>
            <a:stretch>
              <a:fillRect/>
            </a:stretch>
          </p:blipFill>
          <p:spPr>
            <a:xfrm>
              <a:off x="6183991" y="1608380"/>
              <a:ext cx="1485900" cy="1778000"/>
            </a:xfrm>
            <a:prstGeom prst="rect">
              <a:avLst/>
            </a:prstGeom>
          </p:spPr>
        </p:pic>
        <p:sp>
          <p:nvSpPr>
            <p:cNvPr id="64" name="TextBox 63">
              <a:extLst>
                <a:ext uri="{FF2B5EF4-FFF2-40B4-BE49-F238E27FC236}">
                  <a16:creationId xmlns:a16="http://schemas.microsoft.com/office/drawing/2014/main" id="{0ABF4127-4A76-26D4-74C0-5DEAF4B004EB}"/>
                </a:ext>
              </a:extLst>
            </p:cNvPr>
            <p:cNvSpPr txBox="1"/>
            <p:nvPr/>
          </p:nvSpPr>
          <p:spPr>
            <a:xfrm>
              <a:off x="4126276" y="788346"/>
              <a:ext cx="3773341" cy="923330"/>
            </a:xfrm>
            <a:prstGeom prst="rect">
              <a:avLst/>
            </a:prstGeom>
            <a:noFill/>
          </p:spPr>
          <p:txBody>
            <a:bodyPr wrap="none" rtlCol="0">
              <a:spAutoFit/>
            </a:bodyPr>
            <a:lstStyle/>
            <a:p>
              <a:r>
                <a:rPr lang="en-US"/>
                <a:t>4 Conv layers</a:t>
              </a:r>
            </a:p>
            <a:p>
              <a:r>
                <a:rPr lang="en-US"/>
                <a:t>Double # of Fix size of Filters with 3*3 </a:t>
              </a:r>
            </a:p>
            <a:p>
              <a:r>
                <a:rPr lang="en-US"/>
                <a:t>2*2 max pooling</a:t>
              </a:r>
            </a:p>
          </p:txBody>
        </p:sp>
        <p:sp>
          <p:nvSpPr>
            <p:cNvPr id="66" name="TextBox 65">
              <a:extLst>
                <a:ext uri="{FF2B5EF4-FFF2-40B4-BE49-F238E27FC236}">
                  <a16:creationId xmlns:a16="http://schemas.microsoft.com/office/drawing/2014/main" id="{C6F47EC2-A303-2845-1B1F-E51E2E9C5C3C}"/>
                </a:ext>
              </a:extLst>
            </p:cNvPr>
            <p:cNvSpPr txBox="1"/>
            <p:nvPr/>
          </p:nvSpPr>
          <p:spPr>
            <a:xfrm>
              <a:off x="4974120" y="2593687"/>
              <a:ext cx="973804" cy="307777"/>
            </a:xfrm>
            <a:prstGeom prst="rect">
              <a:avLst/>
            </a:prstGeom>
            <a:noFill/>
          </p:spPr>
          <p:txBody>
            <a:bodyPr wrap="square">
              <a:spAutoFit/>
            </a:bodyPr>
            <a:lstStyle/>
            <a:p>
              <a:r>
                <a:rPr lang="en-US" sz="1400"/>
                <a:t>3*3*64</a:t>
              </a:r>
            </a:p>
          </p:txBody>
        </p:sp>
        <p:sp>
          <p:nvSpPr>
            <p:cNvPr id="67" name="TextBox 66">
              <a:extLst>
                <a:ext uri="{FF2B5EF4-FFF2-40B4-BE49-F238E27FC236}">
                  <a16:creationId xmlns:a16="http://schemas.microsoft.com/office/drawing/2014/main" id="{79F105A3-95BB-2A1D-8612-81D8F2DDC08A}"/>
                </a:ext>
              </a:extLst>
            </p:cNvPr>
            <p:cNvSpPr txBox="1"/>
            <p:nvPr/>
          </p:nvSpPr>
          <p:spPr>
            <a:xfrm>
              <a:off x="6982006" y="2591783"/>
              <a:ext cx="973804" cy="307777"/>
            </a:xfrm>
            <a:prstGeom prst="rect">
              <a:avLst/>
            </a:prstGeom>
            <a:noFill/>
          </p:spPr>
          <p:txBody>
            <a:bodyPr wrap="square">
              <a:spAutoFit/>
            </a:bodyPr>
            <a:lstStyle/>
            <a:p>
              <a:r>
                <a:rPr lang="en-US" sz="1400"/>
                <a:t>3*3*512</a:t>
              </a:r>
            </a:p>
          </p:txBody>
        </p:sp>
      </p:grpSp>
      <p:grpSp>
        <p:nvGrpSpPr>
          <p:cNvPr id="29" name="组合 28">
            <a:extLst>
              <a:ext uri="{FF2B5EF4-FFF2-40B4-BE49-F238E27FC236}">
                <a16:creationId xmlns:a16="http://schemas.microsoft.com/office/drawing/2014/main" id="{FDF09355-F10E-DF95-AD9D-0B44D70F10C2}"/>
              </a:ext>
            </a:extLst>
          </p:cNvPr>
          <p:cNvGrpSpPr/>
          <p:nvPr/>
        </p:nvGrpSpPr>
        <p:grpSpPr>
          <a:xfrm>
            <a:off x="8723431" y="763922"/>
            <a:ext cx="3146089" cy="3281577"/>
            <a:chOff x="8723431" y="763922"/>
            <a:chExt cx="3146089" cy="3281577"/>
          </a:xfrm>
        </p:grpSpPr>
        <p:grpSp>
          <p:nvGrpSpPr>
            <p:cNvPr id="28" name="组合 27">
              <a:extLst>
                <a:ext uri="{FF2B5EF4-FFF2-40B4-BE49-F238E27FC236}">
                  <a16:creationId xmlns:a16="http://schemas.microsoft.com/office/drawing/2014/main" id="{5BB78D53-0AE6-03F6-F352-85E35CD4E902}"/>
                </a:ext>
              </a:extLst>
            </p:cNvPr>
            <p:cNvGrpSpPr/>
            <p:nvPr/>
          </p:nvGrpSpPr>
          <p:grpSpPr>
            <a:xfrm>
              <a:off x="8723431" y="763922"/>
              <a:ext cx="3146089" cy="3281577"/>
              <a:chOff x="8723431" y="763922"/>
              <a:chExt cx="3146089" cy="3281577"/>
            </a:xfrm>
          </p:grpSpPr>
          <p:sp>
            <p:nvSpPr>
              <p:cNvPr id="70" name="Rectangle 69">
                <a:extLst>
                  <a:ext uri="{FF2B5EF4-FFF2-40B4-BE49-F238E27FC236}">
                    <a16:creationId xmlns:a16="http://schemas.microsoft.com/office/drawing/2014/main" id="{727D200F-94E8-96D9-A651-6B5F4B5753F1}"/>
                  </a:ext>
                </a:extLst>
              </p:cNvPr>
              <p:cNvSpPr/>
              <p:nvPr/>
            </p:nvSpPr>
            <p:spPr>
              <a:xfrm>
                <a:off x="8723431" y="763922"/>
                <a:ext cx="3146089" cy="2655403"/>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DD72354A-3FAC-FC9A-3695-9973F51EE43E}"/>
                  </a:ext>
                </a:extLst>
              </p:cNvPr>
              <p:cNvCxnSpPr>
                <a:cxnSpLocks/>
              </p:cNvCxnSpPr>
              <p:nvPr/>
            </p:nvCxnSpPr>
            <p:spPr>
              <a:xfrm flipH="1">
                <a:off x="9910941" y="3454224"/>
                <a:ext cx="1490520" cy="591275"/>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6CE797-7B2E-BB08-DE3A-7AF97F834192}"/>
                  </a:ext>
                </a:extLst>
              </p:cNvPr>
              <p:cNvCxnSpPr>
                <a:cxnSpLocks/>
                <a:stCxn id="70" idx="2"/>
              </p:cNvCxnSpPr>
              <p:nvPr/>
            </p:nvCxnSpPr>
            <p:spPr>
              <a:xfrm flipH="1">
                <a:off x="9037785" y="3419325"/>
                <a:ext cx="1258691" cy="596507"/>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DEB658D-9196-5C96-7B36-89DC77F587DB}"/>
                  </a:ext>
                </a:extLst>
              </p:cNvPr>
              <p:cNvPicPr>
                <a:picLocks noChangeAspect="1"/>
              </p:cNvPicPr>
              <p:nvPr/>
            </p:nvPicPr>
            <p:blipFill>
              <a:blip r:embed="rId8"/>
              <a:stretch>
                <a:fillRect/>
              </a:stretch>
            </p:blipFill>
            <p:spPr>
              <a:xfrm>
                <a:off x="8825389" y="1576116"/>
                <a:ext cx="2799684" cy="1759093"/>
              </a:xfrm>
              <a:prstGeom prst="rect">
                <a:avLst/>
              </a:prstGeom>
            </p:spPr>
          </p:pic>
        </p:grpSp>
        <p:sp>
          <p:nvSpPr>
            <p:cNvPr id="125" name="TextBox 124">
              <a:extLst>
                <a:ext uri="{FF2B5EF4-FFF2-40B4-BE49-F238E27FC236}">
                  <a16:creationId xmlns:a16="http://schemas.microsoft.com/office/drawing/2014/main" id="{93420163-4688-85EE-5151-A10D9926F77F}"/>
                </a:ext>
              </a:extLst>
            </p:cNvPr>
            <p:cNvSpPr txBox="1"/>
            <p:nvPr/>
          </p:nvSpPr>
          <p:spPr>
            <a:xfrm>
              <a:off x="8919654" y="1047838"/>
              <a:ext cx="2426177" cy="369332"/>
            </a:xfrm>
            <a:prstGeom prst="rect">
              <a:avLst/>
            </a:prstGeom>
            <a:noFill/>
          </p:spPr>
          <p:txBody>
            <a:bodyPr wrap="none" rtlCol="0">
              <a:spAutoFit/>
            </a:bodyPr>
            <a:lstStyle/>
            <a:p>
              <a:r>
                <a:rPr lang="en-US" altLang="zh-CN"/>
                <a:t>2</a:t>
              </a:r>
              <a:r>
                <a:rPr lang="zh-CN" altLang="en-US"/>
                <a:t> </a:t>
              </a:r>
              <a:r>
                <a:rPr lang="en-US" altLang="zh-CN"/>
                <a:t>Fully connected </a:t>
              </a:r>
              <a:r>
                <a:rPr lang="en-US"/>
                <a:t>layers</a:t>
              </a:r>
            </a:p>
          </p:txBody>
        </p:sp>
      </p:grpSp>
    </p:spTree>
    <p:extLst>
      <p:ext uri="{BB962C8B-B14F-4D97-AF65-F5344CB8AC3E}">
        <p14:creationId xmlns:p14="http://schemas.microsoft.com/office/powerpoint/2010/main" val="207403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0" grpId="0" animBg="1"/>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FF6581DA-3D2F-BA58-B8C8-F8AEC0044C27}"/>
              </a:ext>
            </a:extLst>
          </p:cNvPr>
          <p:cNvSpPr txBox="1"/>
          <p:nvPr/>
        </p:nvSpPr>
        <p:spPr>
          <a:xfrm>
            <a:off x="628608" y="842088"/>
            <a:ext cx="5120504" cy="369332"/>
          </a:xfrm>
          <a:prstGeom prst="rect">
            <a:avLst/>
          </a:prstGeom>
          <a:noFill/>
        </p:spPr>
        <p:txBody>
          <a:bodyPr wrap="none" rtlCol="0">
            <a:spAutoFit/>
          </a:bodyPr>
          <a:lstStyle/>
          <a:p>
            <a:r>
              <a:rPr lang="en-US" altLang="zh-CN"/>
              <a:t>Several ways we tried to reach the best performance</a:t>
            </a:r>
            <a:endParaRPr lang="en-US"/>
          </a:p>
        </p:txBody>
      </p:sp>
      <p:grpSp>
        <p:nvGrpSpPr>
          <p:cNvPr id="3" name="Group 2">
            <a:extLst>
              <a:ext uri="{FF2B5EF4-FFF2-40B4-BE49-F238E27FC236}">
                <a16:creationId xmlns:a16="http://schemas.microsoft.com/office/drawing/2014/main" id="{8BDFA304-A7AF-0618-3DBD-A583528E9AF5}"/>
              </a:ext>
            </a:extLst>
          </p:cNvPr>
          <p:cNvGrpSpPr/>
          <p:nvPr/>
        </p:nvGrpSpPr>
        <p:grpSpPr>
          <a:xfrm>
            <a:off x="6883599" y="568828"/>
            <a:ext cx="3734801" cy="2986391"/>
            <a:chOff x="401152" y="3180941"/>
            <a:chExt cx="4432204" cy="3382660"/>
          </a:xfrm>
        </p:grpSpPr>
        <p:pic>
          <p:nvPicPr>
            <p:cNvPr id="143" name="Picture 142">
              <a:extLst>
                <a:ext uri="{FF2B5EF4-FFF2-40B4-BE49-F238E27FC236}">
                  <a16:creationId xmlns:a16="http://schemas.microsoft.com/office/drawing/2014/main" id="{72AD7866-6C48-FB10-098D-3485D3F9FCEE}"/>
                </a:ext>
              </a:extLst>
            </p:cNvPr>
            <p:cNvPicPr>
              <a:picLocks noChangeAspect="1"/>
            </p:cNvPicPr>
            <p:nvPr/>
          </p:nvPicPr>
          <p:blipFill>
            <a:blip r:embed="rId3"/>
            <a:srcRect/>
            <a:stretch/>
          </p:blipFill>
          <p:spPr>
            <a:xfrm>
              <a:off x="401152" y="3180941"/>
              <a:ext cx="4432204" cy="3188414"/>
            </a:xfrm>
            <a:prstGeom prst="rect">
              <a:avLst/>
            </a:prstGeom>
          </p:spPr>
        </p:pic>
        <p:sp>
          <p:nvSpPr>
            <p:cNvPr id="2" name="TextBox 1">
              <a:extLst>
                <a:ext uri="{FF2B5EF4-FFF2-40B4-BE49-F238E27FC236}">
                  <a16:creationId xmlns:a16="http://schemas.microsoft.com/office/drawing/2014/main" id="{D81719A8-50BF-A0FA-ABA9-AC1F4B392855}"/>
                </a:ext>
              </a:extLst>
            </p:cNvPr>
            <p:cNvSpPr txBox="1"/>
            <p:nvPr/>
          </p:nvSpPr>
          <p:spPr>
            <a:xfrm>
              <a:off x="2121111" y="6249847"/>
              <a:ext cx="999105" cy="313754"/>
            </a:xfrm>
            <a:prstGeom prst="rect">
              <a:avLst/>
            </a:prstGeom>
            <a:noFill/>
          </p:spPr>
          <p:txBody>
            <a:bodyPr wrap="none" rtlCol="0">
              <a:spAutoFit/>
            </a:bodyPr>
            <a:lstStyle/>
            <a:p>
              <a:r>
                <a:rPr lang="en-US" sz="1200" dirty="0"/>
                <a:t>4 classifier</a:t>
              </a:r>
            </a:p>
          </p:txBody>
        </p:sp>
      </p:grpSp>
      <p:grpSp>
        <p:nvGrpSpPr>
          <p:cNvPr id="4" name="Group 3">
            <a:extLst>
              <a:ext uri="{FF2B5EF4-FFF2-40B4-BE49-F238E27FC236}">
                <a16:creationId xmlns:a16="http://schemas.microsoft.com/office/drawing/2014/main" id="{B9C7D55D-BBA6-FA87-7781-06E285CE9469}"/>
              </a:ext>
            </a:extLst>
          </p:cNvPr>
          <p:cNvGrpSpPr/>
          <p:nvPr/>
        </p:nvGrpSpPr>
        <p:grpSpPr>
          <a:xfrm>
            <a:off x="7019833" y="3575590"/>
            <a:ext cx="3688883" cy="2602641"/>
            <a:chOff x="6966482" y="3554807"/>
            <a:chExt cx="3982493" cy="2924333"/>
          </a:xfrm>
        </p:grpSpPr>
        <p:pic>
          <p:nvPicPr>
            <p:cNvPr id="144" name="Picture 143">
              <a:extLst>
                <a:ext uri="{FF2B5EF4-FFF2-40B4-BE49-F238E27FC236}">
                  <a16:creationId xmlns:a16="http://schemas.microsoft.com/office/drawing/2014/main" id="{C82A7C17-BE37-86DA-7813-29D345AD9BF9}"/>
                </a:ext>
              </a:extLst>
            </p:cNvPr>
            <p:cNvPicPr>
              <a:picLocks noChangeAspect="1"/>
            </p:cNvPicPr>
            <p:nvPr/>
          </p:nvPicPr>
          <p:blipFill>
            <a:blip r:embed="rId4"/>
            <a:srcRect/>
            <a:stretch/>
          </p:blipFill>
          <p:spPr>
            <a:xfrm>
              <a:off x="6966482" y="3554807"/>
              <a:ext cx="3982493" cy="2762288"/>
            </a:xfrm>
            <a:prstGeom prst="rect">
              <a:avLst/>
            </a:prstGeom>
          </p:spPr>
        </p:pic>
        <p:sp>
          <p:nvSpPr>
            <p:cNvPr id="10" name="TextBox 9">
              <a:extLst>
                <a:ext uri="{FF2B5EF4-FFF2-40B4-BE49-F238E27FC236}">
                  <a16:creationId xmlns:a16="http://schemas.microsoft.com/office/drawing/2014/main" id="{584A0441-EC3F-32C7-8E02-B08CAC2C069A}"/>
                </a:ext>
              </a:extLst>
            </p:cNvPr>
            <p:cNvSpPr txBox="1"/>
            <p:nvPr/>
          </p:nvSpPr>
          <p:spPr>
            <a:xfrm>
              <a:off x="8460874" y="6167253"/>
              <a:ext cx="993706" cy="311887"/>
            </a:xfrm>
            <a:prstGeom prst="rect">
              <a:avLst/>
            </a:prstGeom>
            <a:noFill/>
          </p:spPr>
          <p:txBody>
            <a:bodyPr wrap="none" rtlCol="0">
              <a:spAutoFit/>
            </a:bodyPr>
            <a:lstStyle/>
            <a:p>
              <a:r>
                <a:rPr lang="en-US" sz="1200" dirty="0"/>
                <a:t>25 classifier</a:t>
              </a:r>
            </a:p>
          </p:txBody>
        </p:sp>
      </p:grpSp>
      <p:grpSp>
        <p:nvGrpSpPr>
          <p:cNvPr id="16" name="组合 3">
            <a:extLst>
              <a:ext uri="{FF2B5EF4-FFF2-40B4-BE49-F238E27FC236}">
                <a16:creationId xmlns:a16="http://schemas.microsoft.com/office/drawing/2014/main" id="{3105CD01-9CE0-AFEE-6F6F-0AFEEB48A449}"/>
              </a:ext>
            </a:extLst>
          </p:cNvPr>
          <p:cNvGrpSpPr/>
          <p:nvPr/>
        </p:nvGrpSpPr>
        <p:grpSpPr>
          <a:xfrm>
            <a:off x="157902" y="0"/>
            <a:ext cx="3882469" cy="568828"/>
            <a:chOff x="1358109" y="278841"/>
            <a:chExt cx="6132800" cy="568828"/>
          </a:xfrm>
        </p:grpSpPr>
        <p:sp>
          <p:nvSpPr>
            <p:cNvPr id="17" name="TextBox 59">
              <a:extLst>
                <a:ext uri="{FF2B5EF4-FFF2-40B4-BE49-F238E27FC236}">
                  <a16:creationId xmlns:a16="http://schemas.microsoft.com/office/drawing/2014/main" id="{A6505ED9-8790-84A4-5AD9-05B4B6374D64}"/>
                </a:ext>
              </a:extLst>
            </p:cNvPr>
            <p:cNvSpPr txBox="1">
              <a:spLocks noChangeArrowheads="1"/>
            </p:cNvSpPr>
            <p:nvPr/>
          </p:nvSpPr>
          <p:spPr bwMode="auto">
            <a:xfrm>
              <a:off x="1358109" y="278841"/>
              <a:ext cx="6132800"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a:solidFill>
                    <a:srgbClr val="313D51"/>
                  </a:solidFill>
                  <a:latin typeface="+mn-lt"/>
                  <a:ea typeface="+mn-ea"/>
                  <a:cs typeface="+mn-ea"/>
                  <a:sym typeface="+mn-lt"/>
                </a:rPr>
                <a:t>CNN Result</a:t>
              </a:r>
              <a:endParaRPr lang="zh-CN" altLang="en-US" sz="2400" b="1">
                <a:solidFill>
                  <a:srgbClr val="313D51"/>
                </a:solidFill>
                <a:latin typeface="+mn-lt"/>
                <a:ea typeface="+mn-ea"/>
                <a:cs typeface="+mn-ea"/>
                <a:sym typeface="+mn-lt"/>
              </a:endParaRPr>
            </a:p>
          </p:txBody>
        </p:sp>
        <p:grpSp>
          <p:nvGrpSpPr>
            <p:cNvPr id="18" name="组合 46">
              <a:extLst>
                <a:ext uri="{FF2B5EF4-FFF2-40B4-BE49-F238E27FC236}">
                  <a16:creationId xmlns:a16="http://schemas.microsoft.com/office/drawing/2014/main" id="{921E79B8-12C7-8C92-D5D8-CF67F386284E}"/>
                </a:ext>
              </a:extLst>
            </p:cNvPr>
            <p:cNvGrpSpPr/>
            <p:nvPr/>
          </p:nvGrpSpPr>
          <p:grpSpPr>
            <a:xfrm>
              <a:off x="1421503" y="801950"/>
              <a:ext cx="4171536" cy="45719"/>
              <a:chOff x="1421503" y="801950"/>
              <a:chExt cx="4171536" cy="45719"/>
            </a:xfrm>
          </p:grpSpPr>
          <p:cxnSp>
            <p:nvCxnSpPr>
              <p:cNvPr id="19" name="直接连接符 47">
                <a:extLst>
                  <a:ext uri="{FF2B5EF4-FFF2-40B4-BE49-F238E27FC236}">
                    <a16:creationId xmlns:a16="http://schemas.microsoft.com/office/drawing/2014/main" id="{9E3CEE1C-F575-7355-68A6-37353B1AC73E}"/>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20" name="矩形 48">
                <a:extLst>
                  <a:ext uri="{FF2B5EF4-FFF2-40B4-BE49-F238E27FC236}">
                    <a16:creationId xmlns:a16="http://schemas.microsoft.com/office/drawing/2014/main" id="{2FD334AD-6FA4-9FC8-5028-F5AA2D604965}"/>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11" name="组合 10">
            <a:extLst>
              <a:ext uri="{FF2B5EF4-FFF2-40B4-BE49-F238E27FC236}">
                <a16:creationId xmlns:a16="http://schemas.microsoft.com/office/drawing/2014/main" id="{FD37A5C9-023F-EA6E-9ECC-D89F90769CDE}"/>
              </a:ext>
            </a:extLst>
          </p:cNvPr>
          <p:cNvGrpSpPr/>
          <p:nvPr/>
        </p:nvGrpSpPr>
        <p:grpSpPr>
          <a:xfrm>
            <a:off x="1754988" y="1694086"/>
            <a:ext cx="3731991" cy="1471516"/>
            <a:chOff x="1754988" y="1694086"/>
            <a:chExt cx="3731991" cy="1471516"/>
          </a:xfrm>
        </p:grpSpPr>
        <p:grpSp>
          <p:nvGrpSpPr>
            <p:cNvPr id="6" name="组合 5">
              <a:extLst>
                <a:ext uri="{FF2B5EF4-FFF2-40B4-BE49-F238E27FC236}">
                  <a16:creationId xmlns:a16="http://schemas.microsoft.com/office/drawing/2014/main" id="{0C5C0379-C036-454F-3068-2DE23F054184}"/>
                </a:ext>
              </a:extLst>
            </p:cNvPr>
            <p:cNvGrpSpPr/>
            <p:nvPr/>
          </p:nvGrpSpPr>
          <p:grpSpPr>
            <a:xfrm>
              <a:off x="1754988" y="1694086"/>
              <a:ext cx="3731991" cy="1471516"/>
              <a:chOff x="1754988" y="1694086"/>
              <a:chExt cx="3731991" cy="1471516"/>
            </a:xfrm>
          </p:grpSpPr>
          <p:sp>
            <p:nvSpPr>
              <p:cNvPr id="25" name="TextBox 498">
                <a:extLst>
                  <a:ext uri="{FF2B5EF4-FFF2-40B4-BE49-F238E27FC236}">
                    <a16:creationId xmlns:a16="http://schemas.microsoft.com/office/drawing/2014/main" id="{1AAABB1F-1E29-9C1E-A5AB-BA508C0381AF}"/>
                  </a:ext>
                </a:extLst>
              </p:cNvPr>
              <p:cNvSpPr txBox="1"/>
              <p:nvPr/>
            </p:nvSpPr>
            <p:spPr>
              <a:xfrm>
                <a:off x="2401191" y="1850040"/>
                <a:ext cx="2937214" cy="369332"/>
              </a:xfrm>
              <a:prstGeom prst="rect">
                <a:avLst/>
              </a:prstGeom>
              <a:noFill/>
            </p:spPr>
            <p:txBody>
              <a:bodyPr wrap="none" rtlCol="0" anchor="ctr">
                <a:spAutoFit/>
              </a:bodyPr>
              <a:lstStyle/>
              <a:p>
                <a:r>
                  <a:rPr lang="en-US" altLang="zh-CN" b="1"/>
                  <a:t>Modify</a:t>
                </a:r>
                <a:r>
                  <a:rPr lang="en-US" b="1"/>
                  <a:t> network architecture</a:t>
                </a:r>
              </a:p>
            </p:txBody>
          </p:sp>
          <p:sp>
            <p:nvSpPr>
              <p:cNvPr id="26" name="TextBox 503">
                <a:extLst>
                  <a:ext uri="{FF2B5EF4-FFF2-40B4-BE49-F238E27FC236}">
                    <a16:creationId xmlns:a16="http://schemas.microsoft.com/office/drawing/2014/main" id="{7BF22249-346E-E86B-2379-FB162DACA042}"/>
                  </a:ext>
                </a:extLst>
              </p:cNvPr>
              <p:cNvSpPr txBox="1"/>
              <p:nvPr/>
            </p:nvSpPr>
            <p:spPr>
              <a:xfrm>
                <a:off x="1754988" y="2255738"/>
                <a:ext cx="3731991" cy="909864"/>
              </a:xfrm>
              <a:prstGeom prst="rect">
                <a:avLst/>
              </a:prstGeom>
              <a:noFill/>
            </p:spPr>
            <p:txBody>
              <a:bodyPr wrap="square" rtlCol="0">
                <a:spAutoFit/>
              </a:bodyPr>
              <a:lstStyle/>
              <a:p>
                <a:pPr>
                  <a:lnSpc>
                    <a:spcPct val="130000"/>
                  </a:lnSpc>
                </a:pPr>
                <a:r>
                  <a:rPr lang="en-US" sz="1400" dirty="0">
                    <a:solidFill>
                      <a:schemeClr val="tx1">
                        <a:lumMod val="65000"/>
                        <a:lumOff val="35000"/>
                      </a:schemeClr>
                    </a:solidFill>
                    <a:cs typeface="+mn-ea"/>
                  </a:rPr>
                  <a:t>4 layers is the safest to balance the performance and time consumption, also to avoid overfit</a:t>
                </a:r>
              </a:p>
              <a:p>
                <a:pPr>
                  <a:lnSpc>
                    <a:spcPct val="130000"/>
                  </a:lnSpc>
                </a:pPr>
                <a:endParaRPr lang="zh-CN" altLang="en-US" sz="1400" dirty="0">
                  <a:solidFill>
                    <a:schemeClr val="tx1">
                      <a:lumMod val="65000"/>
                      <a:lumOff val="35000"/>
                    </a:schemeClr>
                  </a:solidFill>
                  <a:cs typeface="+mn-ea"/>
                  <a:sym typeface="+mn-lt"/>
                </a:endParaRPr>
              </a:p>
            </p:txBody>
          </p:sp>
          <p:pic>
            <p:nvPicPr>
              <p:cNvPr id="8" name="Picture 7">
                <a:extLst>
                  <a:ext uri="{FF2B5EF4-FFF2-40B4-BE49-F238E27FC236}">
                    <a16:creationId xmlns:a16="http://schemas.microsoft.com/office/drawing/2014/main" id="{1CA346FD-B0F4-45B7-9C2B-99C2DE491614}"/>
                  </a:ext>
                </a:extLst>
              </p:cNvPr>
              <p:cNvPicPr>
                <a:picLocks noChangeAspect="1"/>
              </p:cNvPicPr>
              <p:nvPr/>
            </p:nvPicPr>
            <p:blipFill>
              <a:blip r:embed="rId5"/>
              <a:stretch>
                <a:fillRect/>
              </a:stretch>
            </p:blipFill>
            <p:spPr>
              <a:xfrm>
                <a:off x="1755852" y="1694086"/>
                <a:ext cx="597410" cy="539596"/>
              </a:xfrm>
              <a:prstGeom prst="rect">
                <a:avLst/>
              </a:prstGeom>
            </p:spPr>
          </p:pic>
        </p:grpSp>
        <p:cxnSp>
          <p:nvCxnSpPr>
            <p:cNvPr id="24" name="直接连接符 14">
              <a:extLst>
                <a:ext uri="{FF2B5EF4-FFF2-40B4-BE49-F238E27FC236}">
                  <a16:creationId xmlns:a16="http://schemas.microsoft.com/office/drawing/2014/main" id="{0CD87B0B-B011-0C10-47AD-1ABAFAF95488}"/>
                </a:ext>
              </a:extLst>
            </p:cNvPr>
            <p:cNvCxnSpPr/>
            <p:nvPr/>
          </p:nvCxnSpPr>
          <p:spPr>
            <a:xfrm>
              <a:off x="1880212" y="2255738"/>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71DB1B7-1753-63D4-8246-BC0AECD04586}"/>
              </a:ext>
            </a:extLst>
          </p:cNvPr>
          <p:cNvGrpSpPr/>
          <p:nvPr/>
        </p:nvGrpSpPr>
        <p:grpSpPr>
          <a:xfrm>
            <a:off x="1763253" y="4609056"/>
            <a:ext cx="4163411" cy="1684936"/>
            <a:chOff x="1763253" y="4609056"/>
            <a:chExt cx="4163411" cy="1684936"/>
          </a:xfrm>
        </p:grpSpPr>
        <p:grpSp>
          <p:nvGrpSpPr>
            <p:cNvPr id="9" name="组合 8">
              <a:extLst>
                <a:ext uri="{FF2B5EF4-FFF2-40B4-BE49-F238E27FC236}">
                  <a16:creationId xmlns:a16="http://schemas.microsoft.com/office/drawing/2014/main" id="{FB293371-3E5C-F9B3-7A25-D6F624117696}"/>
                </a:ext>
              </a:extLst>
            </p:cNvPr>
            <p:cNvGrpSpPr/>
            <p:nvPr/>
          </p:nvGrpSpPr>
          <p:grpSpPr>
            <a:xfrm>
              <a:off x="1763253" y="4609056"/>
              <a:ext cx="4163411" cy="1684936"/>
              <a:chOff x="1763253" y="4609056"/>
              <a:chExt cx="4163411" cy="1684936"/>
            </a:xfrm>
          </p:grpSpPr>
          <p:sp>
            <p:nvSpPr>
              <p:cNvPr id="37" name="TextBox 498">
                <a:extLst>
                  <a:ext uri="{FF2B5EF4-FFF2-40B4-BE49-F238E27FC236}">
                    <a16:creationId xmlns:a16="http://schemas.microsoft.com/office/drawing/2014/main" id="{D226D61B-F9CA-8814-23E0-A7CD6FB26D46}"/>
                  </a:ext>
                </a:extLst>
              </p:cNvPr>
              <p:cNvSpPr txBox="1"/>
              <p:nvPr/>
            </p:nvSpPr>
            <p:spPr>
              <a:xfrm>
                <a:off x="2396980" y="4779320"/>
                <a:ext cx="3529684" cy="369332"/>
              </a:xfrm>
              <a:prstGeom prst="rect">
                <a:avLst/>
              </a:prstGeom>
              <a:noFill/>
            </p:spPr>
            <p:txBody>
              <a:bodyPr wrap="none" rtlCol="0" anchor="ctr">
                <a:spAutoFit/>
              </a:bodyPr>
              <a:lstStyle/>
              <a:p>
                <a:r>
                  <a:rPr lang="en-US" b="1"/>
                  <a:t>Dataset transform &amp; augmentation</a:t>
                </a:r>
              </a:p>
            </p:txBody>
          </p:sp>
          <p:sp>
            <p:nvSpPr>
              <p:cNvPr id="38" name="TextBox 503">
                <a:extLst>
                  <a:ext uri="{FF2B5EF4-FFF2-40B4-BE49-F238E27FC236}">
                    <a16:creationId xmlns:a16="http://schemas.microsoft.com/office/drawing/2014/main" id="{0D010F4B-35A0-A384-B3BE-CA09209B6974}"/>
                  </a:ext>
                </a:extLst>
              </p:cNvPr>
              <p:cNvSpPr txBox="1"/>
              <p:nvPr/>
            </p:nvSpPr>
            <p:spPr>
              <a:xfrm>
                <a:off x="1777925" y="5233317"/>
                <a:ext cx="3731991" cy="1060675"/>
              </a:xfrm>
              <a:prstGeom prst="rect">
                <a:avLst/>
              </a:prstGeom>
              <a:noFill/>
            </p:spPr>
            <p:txBody>
              <a:bodyPr wrap="square" rtlCol="0">
                <a:spAutoFit/>
              </a:bodyPr>
              <a:lstStyle/>
              <a:p>
                <a:r>
                  <a:rPr lang="en-US" sz="1400">
                    <a:solidFill>
                      <a:schemeClr val="tx1">
                        <a:lumMod val="65000"/>
                        <a:lumOff val="35000"/>
                      </a:schemeClr>
                    </a:solidFill>
                    <a:cs typeface="+mn-ea"/>
                  </a:rPr>
                  <a:t>Crop, rotate and flip raw photos randomly</a:t>
                </a:r>
              </a:p>
              <a:p>
                <a:pPr marL="342900" indent="-342900">
                  <a:buAutoNum type="arabicPeriod"/>
                </a:pPr>
                <a:endParaRPr lang="en-US" sz="1400">
                  <a:solidFill>
                    <a:schemeClr val="tx1">
                      <a:lumMod val="65000"/>
                      <a:lumOff val="35000"/>
                    </a:schemeClr>
                  </a:solidFill>
                  <a:cs typeface="+mn-ea"/>
                </a:endParaRPr>
              </a:p>
              <a:p>
                <a:pPr>
                  <a:lnSpc>
                    <a:spcPct val="130000"/>
                  </a:lnSpc>
                </a:pPr>
                <a:endParaRPr lang="en-US" sz="1400">
                  <a:solidFill>
                    <a:schemeClr val="tx1">
                      <a:lumMod val="65000"/>
                      <a:lumOff val="35000"/>
                    </a:schemeClr>
                  </a:solidFill>
                  <a:cs typeface="+mn-ea"/>
                </a:endParaRPr>
              </a:p>
              <a:p>
                <a:pPr>
                  <a:lnSpc>
                    <a:spcPct val="130000"/>
                  </a:lnSpc>
                </a:pPr>
                <a:endParaRPr lang="zh-CN" altLang="en-US" sz="1400">
                  <a:solidFill>
                    <a:schemeClr val="tx1">
                      <a:lumMod val="65000"/>
                      <a:lumOff val="35000"/>
                    </a:schemeClr>
                  </a:solidFill>
                  <a:cs typeface="+mn-ea"/>
                  <a:sym typeface="+mn-lt"/>
                </a:endParaRPr>
              </a:p>
            </p:txBody>
          </p:sp>
          <p:pic>
            <p:nvPicPr>
              <p:cNvPr id="47" name="Picture 46">
                <a:extLst>
                  <a:ext uri="{FF2B5EF4-FFF2-40B4-BE49-F238E27FC236}">
                    <a16:creationId xmlns:a16="http://schemas.microsoft.com/office/drawing/2014/main" id="{C1AEAC8E-6340-39E2-8AB6-63748A6934C8}"/>
                  </a:ext>
                </a:extLst>
              </p:cNvPr>
              <p:cNvPicPr>
                <a:picLocks noChangeAspect="1"/>
              </p:cNvPicPr>
              <p:nvPr/>
            </p:nvPicPr>
            <p:blipFill>
              <a:blip r:embed="rId5"/>
              <a:stretch>
                <a:fillRect/>
              </a:stretch>
            </p:blipFill>
            <p:spPr>
              <a:xfrm>
                <a:off x="1763253" y="4609056"/>
                <a:ext cx="597410" cy="539596"/>
              </a:xfrm>
              <a:prstGeom prst="rect">
                <a:avLst/>
              </a:prstGeom>
            </p:spPr>
          </p:pic>
        </p:grpSp>
        <p:cxnSp>
          <p:nvCxnSpPr>
            <p:cNvPr id="36" name="直接连接符 14">
              <a:extLst>
                <a:ext uri="{FF2B5EF4-FFF2-40B4-BE49-F238E27FC236}">
                  <a16:creationId xmlns:a16="http://schemas.microsoft.com/office/drawing/2014/main" id="{8DB645C8-FA8B-96C3-A90D-72DC0C3ED69F}"/>
                </a:ext>
              </a:extLst>
            </p:cNvPr>
            <p:cNvCxnSpPr/>
            <p:nvPr/>
          </p:nvCxnSpPr>
          <p:spPr>
            <a:xfrm>
              <a:off x="1906886" y="5233317"/>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Freeform 55">
            <a:extLst>
              <a:ext uri="{FF2B5EF4-FFF2-40B4-BE49-F238E27FC236}">
                <a16:creationId xmlns:a16="http://schemas.microsoft.com/office/drawing/2014/main" id="{59F15649-84E5-99C2-96B2-4D7A85E5C5C2}"/>
              </a:ext>
            </a:extLst>
          </p:cNvPr>
          <p:cNvSpPr>
            <a:spLocks noEditPoints="1"/>
          </p:cNvSpPr>
          <p:nvPr/>
        </p:nvSpPr>
        <p:spPr bwMode="auto">
          <a:xfrm>
            <a:off x="2076630" y="3150593"/>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cs typeface="+mn-ea"/>
              <a:sym typeface="+mn-lt"/>
            </a:endParaRPr>
          </a:p>
        </p:txBody>
      </p:sp>
      <p:grpSp>
        <p:nvGrpSpPr>
          <p:cNvPr id="12" name="组合 11">
            <a:extLst>
              <a:ext uri="{FF2B5EF4-FFF2-40B4-BE49-F238E27FC236}">
                <a16:creationId xmlns:a16="http://schemas.microsoft.com/office/drawing/2014/main" id="{3D57688C-6A8E-CEC9-25D8-C9D3718BA4CF}"/>
              </a:ext>
            </a:extLst>
          </p:cNvPr>
          <p:cNvGrpSpPr/>
          <p:nvPr/>
        </p:nvGrpSpPr>
        <p:grpSpPr>
          <a:xfrm>
            <a:off x="1777924" y="2989388"/>
            <a:ext cx="3731991" cy="1546458"/>
            <a:chOff x="1777924" y="3072513"/>
            <a:chExt cx="3731991" cy="1546458"/>
          </a:xfrm>
        </p:grpSpPr>
        <p:grpSp>
          <p:nvGrpSpPr>
            <p:cNvPr id="7" name="组合 6">
              <a:extLst>
                <a:ext uri="{FF2B5EF4-FFF2-40B4-BE49-F238E27FC236}">
                  <a16:creationId xmlns:a16="http://schemas.microsoft.com/office/drawing/2014/main" id="{7C7D1464-578D-3F8B-3C7B-12687EF76652}"/>
                </a:ext>
              </a:extLst>
            </p:cNvPr>
            <p:cNvGrpSpPr/>
            <p:nvPr/>
          </p:nvGrpSpPr>
          <p:grpSpPr>
            <a:xfrm>
              <a:off x="1777924" y="3072513"/>
              <a:ext cx="3731991" cy="1546458"/>
              <a:chOff x="1777924" y="3072513"/>
              <a:chExt cx="3731991" cy="1546458"/>
            </a:xfrm>
          </p:grpSpPr>
          <p:sp>
            <p:nvSpPr>
              <p:cNvPr id="31" name="TextBox 498">
                <a:extLst>
                  <a:ext uri="{FF2B5EF4-FFF2-40B4-BE49-F238E27FC236}">
                    <a16:creationId xmlns:a16="http://schemas.microsoft.com/office/drawing/2014/main" id="{03292B93-1200-F1BA-0601-C981355B3771}"/>
                  </a:ext>
                </a:extLst>
              </p:cNvPr>
              <p:cNvSpPr txBox="1"/>
              <p:nvPr/>
            </p:nvSpPr>
            <p:spPr>
              <a:xfrm>
                <a:off x="2385001" y="3212363"/>
                <a:ext cx="2418611" cy="369332"/>
              </a:xfrm>
              <a:prstGeom prst="rect">
                <a:avLst/>
              </a:prstGeom>
              <a:noFill/>
            </p:spPr>
            <p:txBody>
              <a:bodyPr wrap="none" rtlCol="0" anchor="ctr">
                <a:spAutoFit/>
              </a:bodyPr>
              <a:lstStyle/>
              <a:p>
                <a:r>
                  <a:rPr lang="en-US" b="1"/>
                  <a:t>Parameters adjustment</a:t>
                </a:r>
              </a:p>
            </p:txBody>
          </p:sp>
          <p:sp>
            <p:nvSpPr>
              <p:cNvPr id="32" name="TextBox 503">
                <a:extLst>
                  <a:ext uri="{FF2B5EF4-FFF2-40B4-BE49-F238E27FC236}">
                    <a16:creationId xmlns:a16="http://schemas.microsoft.com/office/drawing/2014/main" id="{EAE8E652-30B2-214F-A6D1-8F7436742B0E}"/>
                  </a:ext>
                </a:extLst>
              </p:cNvPr>
              <p:cNvSpPr txBox="1"/>
              <p:nvPr/>
            </p:nvSpPr>
            <p:spPr>
              <a:xfrm>
                <a:off x="1777924" y="3664864"/>
                <a:ext cx="3731991" cy="954107"/>
              </a:xfrm>
              <a:prstGeom prst="rect">
                <a:avLst/>
              </a:prstGeom>
              <a:noFill/>
            </p:spPr>
            <p:txBody>
              <a:bodyPr wrap="square" rtlCol="0">
                <a:spAutoFit/>
              </a:bodyPr>
              <a:lstStyle/>
              <a:p>
                <a:pPr marL="342900" indent="-342900">
                  <a:buAutoNum type="arabicPeriod"/>
                </a:pPr>
                <a:r>
                  <a:rPr lang="en-US" sz="1400">
                    <a:solidFill>
                      <a:schemeClr val="tx1">
                        <a:lumMod val="65000"/>
                        <a:lumOff val="35000"/>
                      </a:schemeClr>
                    </a:solidFill>
                    <a:cs typeface="+mn-ea"/>
                  </a:rPr>
                  <a:t>Batch normalization</a:t>
                </a:r>
              </a:p>
              <a:p>
                <a:pPr marL="342900" indent="-342900">
                  <a:buAutoNum type="arabicPeriod"/>
                </a:pPr>
                <a:r>
                  <a:rPr lang="en-US" sz="1400" err="1">
                    <a:solidFill>
                      <a:schemeClr val="tx1">
                        <a:lumMod val="65000"/>
                        <a:lumOff val="35000"/>
                      </a:schemeClr>
                    </a:solidFill>
                    <a:cs typeface="+mn-ea"/>
                  </a:rPr>
                  <a:t>ReLU</a:t>
                </a:r>
                <a:r>
                  <a:rPr lang="en-US" sz="1400">
                    <a:solidFill>
                      <a:schemeClr val="tx1">
                        <a:lumMod val="65000"/>
                        <a:lumOff val="35000"/>
                      </a:schemeClr>
                    </a:solidFill>
                    <a:cs typeface="+mn-ea"/>
                  </a:rPr>
                  <a:t> instead of Sigmoid</a:t>
                </a:r>
              </a:p>
              <a:p>
                <a:pPr marL="342900" indent="-342900">
                  <a:buAutoNum type="arabicPeriod"/>
                </a:pPr>
                <a:r>
                  <a:rPr lang="en-US" sz="1400">
                    <a:solidFill>
                      <a:schemeClr val="tx1">
                        <a:lumMod val="65000"/>
                        <a:lumOff val="35000"/>
                      </a:schemeClr>
                    </a:solidFill>
                    <a:cs typeface="+mn-ea"/>
                  </a:rPr>
                  <a:t>Dropout was used</a:t>
                </a:r>
              </a:p>
              <a:p>
                <a:pPr marL="342900" indent="-342900">
                  <a:buAutoNum type="arabicPeriod"/>
                </a:pPr>
                <a:r>
                  <a:rPr lang="en-US" altLang="zh-CN" sz="1400">
                    <a:solidFill>
                      <a:schemeClr val="tx1">
                        <a:lumMod val="65000"/>
                        <a:lumOff val="35000"/>
                      </a:schemeClr>
                    </a:solidFill>
                    <a:cs typeface="+mn-ea"/>
                  </a:rPr>
                  <a:t>Use Adam but not SGD</a:t>
                </a:r>
                <a:endParaRPr lang="en-US" sz="1400">
                  <a:solidFill>
                    <a:schemeClr val="tx1">
                      <a:lumMod val="65000"/>
                      <a:lumOff val="35000"/>
                    </a:schemeClr>
                  </a:solidFill>
                  <a:cs typeface="+mn-ea"/>
                </a:endParaRPr>
              </a:p>
            </p:txBody>
          </p:sp>
          <p:pic>
            <p:nvPicPr>
              <p:cNvPr id="48" name="Picture 47">
                <a:extLst>
                  <a:ext uri="{FF2B5EF4-FFF2-40B4-BE49-F238E27FC236}">
                    <a16:creationId xmlns:a16="http://schemas.microsoft.com/office/drawing/2014/main" id="{55E1844C-6CF3-EDED-9D63-801A62741092}"/>
                  </a:ext>
                </a:extLst>
              </p:cNvPr>
              <p:cNvPicPr>
                <a:picLocks noChangeAspect="1"/>
              </p:cNvPicPr>
              <p:nvPr/>
            </p:nvPicPr>
            <p:blipFill>
              <a:blip r:embed="rId5"/>
              <a:stretch>
                <a:fillRect/>
              </a:stretch>
            </p:blipFill>
            <p:spPr>
              <a:xfrm>
                <a:off x="1777925" y="3072513"/>
                <a:ext cx="597410" cy="539596"/>
              </a:xfrm>
              <a:prstGeom prst="rect">
                <a:avLst/>
              </a:prstGeom>
            </p:spPr>
          </p:pic>
        </p:grpSp>
        <p:cxnSp>
          <p:nvCxnSpPr>
            <p:cNvPr id="30" name="直接连接符 14">
              <a:extLst>
                <a:ext uri="{FF2B5EF4-FFF2-40B4-BE49-F238E27FC236}">
                  <a16:creationId xmlns:a16="http://schemas.microsoft.com/office/drawing/2014/main" id="{68CB1401-95B8-F1D4-0C5D-9FE7B3379F53}"/>
                </a:ext>
              </a:extLst>
            </p:cNvPr>
            <p:cNvCxnSpPr/>
            <p:nvPr/>
          </p:nvCxnSpPr>
          <p:spPr>
            <a:xfrm>
              <a:off x="1906887" y="3661870"/>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959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46B51-0085-8C87-731C-70E5E20DC8D2}"/>
              </a:ext>
            </a:extLst>
          </p:cNvPr>
          <p:cNvSpPr txBox="1"/>
          <p:nvPr/>
        </p:nvSpPr>
        <p:spPr>
          <a:xfrm>
            <a:off x="607218" y="722061"/>
            <a:ext cx="6100762" cy="1200329"/>
          </a:xfrm>
          <a:prstGeom prst="rect">
            <a:avLst/>
          </a:prstGeom>
          <a:noFill/>
        </p:spPr>
        <p:txBody>
          <a:bodyPr wrap="square">
            <a:spAutoFit/>
          </a:bodyPr>
          <a:lstStyle/>
          <a:p>
            <a:r>
              <a:rPr lang="en-US" sz="1800" dirty="0"/>
              <a:t>What we did but </a:t>
            </a:r>
            <a:r>
              <a:rPr lang="en-US" sz="1800" dirty="0">
                <a:solidFill>
                  <a:srgbClr val="FF0000"/>
                </a:solidFill>
              </a:rPr>
              <a:t>failed</a:t>
            </a:r>
            <a:r>
              <a:rPr lang="en-US" sz="1800" dirty="0"/>
              <a:t>.</a:t>
            </a:r>
          </a:p>
          <a:p>
            <a:pPr marL="342900" indent="-342900">
              <a:buAutoNum type="arabicPeriod"/>
            </a:pPr>
            <a:r>
              <a:rPr lang="en-US" sz="1800" dirty="0"/>
              <a:t>Augment train dataset by adding pseudo dataset</a:t>
            </a:r>
          </a:p>
          <a:p>
            <a:pPr marL="342900" indent="-342900">
              <a:buAutoNum type="arabicPeriod"/>
            </a:pPr>
            <a:r>
              <a:rPr lang="en-US" dirty="0"/>
              <a:t>Residual term</a:t>
            </a:r>
          </a:p>
          <a:p>
            <a:r>
              <a:rPr lang="en-US" sz="1800" dirty="0"/>
              <a:t>...</a:t>
            </a:r>
          </a:p>
        </p:txBody>
      </p:sp>
      <p:grpSp>
        <p:nvGrpSpPr>
          <p:cNvPr id="4" name="Group 3">
            <a:extLst>
              <a:ext uri="{FF2B5EF4-FFF2-40B4-BE49-F238E27FC236}">
                <a16:creationId xmlns:a16="http://schemas.microsoft.com/office/drawing/2014/main" id="{80E73D28-FD04-21D6-2F20-7DFC784003A1}"/>
              </a:ext>
            </a:extLst>
          </p:cNvPr>
          <p:cNvGrpSpPr/>
          <p:nvPr/>
        </p:nvGrpSpPr>
        <p:grpSpPr>
          <a:xfrm>
            <a:off x="6627546" y="1687283"/>
            <a:ext cx="5294297" cy="3937203"/>
            <a:chOff x="6584003" y="1469569"/>
            <a:chExt cx="5294297" cy="3937203"/>
          </a:xfrm>
        </p:grpSpPr>
        <p:sp>
          <p:nvSpPr>
            <p:cNvPr id="9" name="TextBox 8">
              <a:extLst>
                <a:ext uri="{FF2B5EF4-FFF2-40B4-BE49-F238E27FC236}">
                  <a16:creationId xmlns:a16="http://schemas.microsoft.com/office/drawing/2014/main" id="{67CEE12C-5719-6F13-272D-41755D11AB92}"/>
                </a:ext>
              </a:extLst>
            </p:cNvPr>
            <p:cNvSpPr txBox="1"/>
            <p:nvPr/>
          </p:nvSpPr>
          <p:spPr>
            <a:xfrm>
              <a:off x="6584003" y="1469569"/>
              <a:ext cx="5007653" cy="1477328"/>
            </a:xfrm>
            <a:prstGeom prst="rect">
              <a:avLst/>
            </a:prstGeom>
            <a:noFill/>
          </p:spPr>
          <p:txBody>
            <a:bodyPr wrap="none" rtlCol="0">
              <a:spAutoFit/>
            </a:bodyPr>
            <a:lstStyle/>
            <a:p>
              <a:r>
                <a:rPr lang="en-US" dirty="0"/>
                <a:t>Inspired by the lecture of SVM,</a:t>
              </a:r>
            </a:p>
            <a:p>
              <a:r>
                <a:rPr lang="en-US" dirty="0"/>
                <a:t>We make the output of last layer dim reduction,</a:t>
              </a:r>
            </a:p>
            <a:p>
              <a:endParaRPr lang="en-US" dirty="0"/>
            </a:p>
            <a:p>
              <a:r>
                <a:rPr lang="en-US" dirty="0"/>
                <a:t>Finding out some similar categories(like the below) </a:t>
              </a:r>
            </a:p>
            <a:p>
              <a:r>
                <a:rPr lang="en-US" dirty="0"/>
                <a:t>are crowed together in data visualization.</a:t>
              </a:r>
            </a:p>
          </p:txBody>
        </p:sp>
        <p:sp>
          <p:nvSpPr>
            <p:cNvPr id="7" name="TextBox 6">
              <a:extLst>
                <a:ext uri="{FF2B5EF4-FFF2-40B4-BE49-F238E27FC236}">
                  <a16:creationId xmlns:a16="http://schemas.microsoft.com/office/drawing/2014/main" id="{35E0700F-29F2-C89B-1802-17D492E23692}"/>
                </a:ext>
              </a:extLst>
            </p:cNvPr>
            <p:cNvSpPr txBox="1"/>
            <p:nvPr/>
          </p:nvSpPr>
          <p:spPr>
            <a:xfrm>
              <a:off x="6664437" y="4760441"/>
              <a:ext cx="5213863" cy="646331"/>
            </a:xfrm>
            <a:prstGeom prst="rect">
              <a:avLst/>
            </a:prstGeom>
            <a:noFill/>
          </p:spPr>
          <p:txBody>
            <a:bodyPr wrap="none" rtlCol="0">
              <a:spAutoFit/>
            </a:bodyPr>
            <a:lstStyle/>
            <a:p>
              <a:r>
                <a:rPr lang="en-US" dirty="0"/>
                <a:t>Although they are clear different style(by naked eye), </a:t>
              </a:r>
            </a:p>
            <a:p>
              <a:r>
                <a:rPr lang="en-US" dirty="0"/>
                <a:t>CNN cannot tell. </a:t>
              </a:r>
            </a:p>
          </p:txBody>
        </p:sp>
      </p:grpSp>
      <p:grpSp>
        <p:nvGrpSpPr>
          <p:cNvPr id="10" name="组合 3">
            <a:extLst>
              <a:ext uri="{FF2B5EF4-FFF2-40B4-BE49-F238E27FC236}">
                <a16:creationId xmlns:a16="http://schemas.microsoft.com/office/drawing/2014/main" id="{9915490C-6DBA-4A6D-DD39-BD694F26D65B}"/>
              </a:ext>
            </a:extLst>
          </p:cNvPr>
          <p:cNvGrpSpPr/>
          <p:nvPr/>
        </p:nvGrpSpPr>
        <p:grpSpPr>
          <a:xfrm>
            <a:off x="157902" y="0"/>
            <a:ext cx="3882469" cy="568828"/>
            <a:chOff x="1358109" y="278841"/>
            <a:chExt cx="6132800" cy="568828"/>
          </a:xfrm>
        </p:grpSpPr>
        <p:sp>
          <p:nvSpPr>
            <p:cNvPr id="14" name="TextBox 59">
              <a:extLst>
                <a:ext uri="{FF2B5EF4-FFF2-40B4-BE49-F238E27FC236}">
                  <a16:creationId xmlns:a16="http://schemas.microsoft.com/office/drawing/2014/main" id="{7DDADD94-97DE-C9D6-8E7F-92C20CB48A43}"/>
                </a:ext>
              </a:extLst>
            </p:cNvPr>
            <p:cNvSpPr txBox="1">
              <a:spLocks noChangeArrowheads="1"/>
            </p:cNvSpPr>
            <p:nvPr/>
          </p:nvSpPr>
          <p:spPr bwMode="auto">
            <a:xfrm>
              <a:off x="1358109" y="278841"/>
              <a:ext cx="6132800"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Why HD-CNN</a:t>
              </a:r>
              <a:endParaRPr lang="zh-CN" altLang="en-US" sz="2400" b="1" dirty="0">
                <a:solidFill>
                  <a:srgbClr val="313D51"/>
                </a:solidFill>
                <a:latin typeface="+mn-lt"/>
                <a:ea typeface="+mn-ea"/>
                <a:cs typeface="+mn-ea"/>
                <a:sym typeface="+mn-lt"/>
              </a:endParaRPr>
            </a:p>
          </p:txBody>
        </p:sp>
        <p:grpSp>
          <p:nvGrpSpPr>
            <p:cNvPr id="15" name="组合 46">
              <a:extLst>
                <a:ext uri="{FF2B5EF4-FFF2-40B4-BE49-F238E27FC236}">
                  <a16:creationId xmlns:a16="http://schemas.microsoft.com/office/drawing/2014/main" id="{9A6B92F5-2648-549A-3CCE-0A16827ACEB0}"/>
                </a:ext>
              </a:extLst>
            </p:cNvPr>
            <p:cNvGrpSpPr/>
            <p:nvPr/>
          </p:nvGrpSpPr>
          <p:grpSpPr>
            <a:xfrm>
              <a:off x="1421503" y="801950"/>
              <a:ext cx="4171536" cy="45719"/>
              <a:chOff x="1421503" y="801950"/>
              <a:chExt cx="4171536" cy="45719"/>
            </a:xfrm>
          </p:grpSpPr>
          <p:cxnSp>
            <p:nvCxnSpPr>
              <p:cNvPr id="16" name="直接连接符 47">
                <a:extLst>
                  <a:ext uri="{FF2B5EF4-FFF2-40B4-BE49-F238E27FC236}">
                    <a16:creationId xmlns:a16="http://schemas.microsoft.com/office/drawing/2014/main" id="{E3B5DEBB-5E6B-4BFB-7914-6F06809F2502}"/>
                  </a:ext>
                </a:extLst>
              </p:cNvPr>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17" name="矩形 48">
                <a:extLst>
                  <a:ext uri="{FF2B5EF4-FFF2-40B4-BE49-F238E27FC236}">
                    <a16:creationId xmlns:a16="http://schemas.microsoft.com/office/drawing/2014/main" id="{B065FDEC-8DBA-1173-3674-7E44F706A644}"/>
                  </a:ext>
                </a:extLst>
              </p:cNvPr>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pic>
        <p:nvPicPr>
          <p:cNvPr id="6" name="Picture 5">
            <a:extLst>
              <a:ext uri="{FF2B5EF4-FFF2-40B4-BE49-F238E27FC236}">
                <a16:creationId xmlns:a16="http://schemas.microsoft.com/office/drawing/2014/main" id="{51E295B0-62F6-AD2F-9915-525B72087C77}"/>
              </a:ext>
            </a:extLst>
          </p:cNvPr>
          <p:cNvPicPr>
            <a:picLocks noChangeAspect="1"/>
          </p:cNvPicPr>
          <p:nvPr/>
        </p:nvPicPr>
        <p:blipFill>
          <a:blip r:embed="rId3"/>
          <a:stretch>
            <a:fillRect/>
          </a:stretch>
        </p:blipFill>
        <p:spPr>
          <a:xfrm>
            <a:off x="6897760" y="3482926"/>
            <a:ext cx="1986077" cy="1293814"/>
          </a:xfrm>
          <a:prstGeom prst="rect">
            <a:avLst/>
          </a:prstGeom>
        </p:spPr>
      </p:pic>
      <p:pic>
        <p:nvPicPr>
          <p:cNvPr id="11" name="Picture 10">
            <a:extLst>
              <a:ext uri="{FF2B5EF4-FFF2-40B4-BE49-F238E27FC236}">
                <a16:creationId xmlns:a16="http://schemas.microsoft.com/office/drawing/2014/main" id="{2B45B667-2783-DE4A-F6F3-4F861DB17B74}"/>
              </a:ext>
            </a:extLst>
          </p:cNvPr>
          <p:cNvPicPr>
            <a:picLocks noChangeAspect="1"/>
          </p:cNvPicPr>
          <p:nvPr/>
        </p:nvPicPr>
        <p:blipFill>
          <a:blip r:embed="rId4"/>
          <a:stretch>
            <a:fillRect/>
          </a:stretch>
        </p:blipFill>
        <p:spPr>
          <a:xfrm>
            <a:off x="9483951" y="3508339"/>
            <a:ext cx="1524466" cy="1293814"/>
          </a:xfrm>
          <a:prstGeom prst="rect">
            <a:avLst/>
          </a:prstGeom>
        </p:spPr>
      </p:pic>
      <p:grpSp>
        <p:nvGrpSpPr>
          <p:cNvPr id="19" name="Group 18">
            <a:extLst>
              <a:ext uri="{FF2B5EF4-FFF2-40B4-BE49-F238E27FC236}">
                <a16:creationId xmlns:a16="http://schemas.microsoft.com/office/drawing/2014/main" id="{41DD9BD6-B708-C809-688F-9F64418EEDD4}"/>
              </a:ext>
            </a:extLst>
          </p:cNvPr>
          <p:cNvGrpSpPr/>
          <p:nvPr/>
        </p:nvGrpSpPr>
        <p:grpSpPr>
          <a:xfrm>
            <a:off x="3597807" y="3984740"/>
            <a:ext cx="2666070" cy="2151199"/>
            <a:chOff x="3345512" y="4115545"/>
            <a:chExt cx="2666070" cy="2151199"/>
          </a:xfrm>
        </p:grpSpPr>
        <p:pic>
          <p:nvPicPr>
            <p:cNvPr id="5" name="Picture 4">
              <a:extLst>
                <a:ext uri="{FF2B5EF4-FFF2-40B4-BE49-F238E27FC236}">
                  <a16:creationId xmlns:a16="http://schemas.microsoft.com/office/drawing/2014/main" id="{D134FCEC-E7AD-C79F-0394-995DD2B53ADD}"/>
                </a:ext>
              </a:extLst>
            </p:cNvPr>
            <p:cNvPicPr>
              <a:picLocks noChangeAspect="1"/>
            </p:cNvPicPr>
            <p:nvPr/>
          </p:nvPicPr>
          <p:blipFill>
            <a:blip r:embed="rId5"/>
            <a:stretch>
              <a:fillRect/>
            </a:stretch>
          </p:blipFill>
          <p:spPr>
            <a:xfrm>
              <a:off x="3345512" y="4115545"/>
              <a:ext cx="2666070" cy="1852930"/>
            </a:xfrm>
            <a:prstGeom prst="rect">
              <a:avLst/>
            </a:prstGeom>
          </p:spPr>
        </p:pic>
        <p:sp>
          <p:nvSpPr>
            <p:cNvPr id="18" name="TextBox 17">
              <a:extLst>
                <a:ext uri="{FF2B5EF4-FFF2-40B4-BE49-F238E27FC236}">
                  <a16:creationId xmlns:a16="http://schemas.microsoft.com/office/drawing/2014/main" id="{7933BE1B-D719-F556-7CDD-6FAAD2229C96}"/>
                </a:ext>
              </a:extLst>
            </p:cNvPr>
            <p:cNvSpPr txBox="1"/>
            <p:nvPr/>
          </p:nvSpPr>
          <p:spPr>
            <a:xfrm>
              <a:off x="3612389" y="6005134"/>
              <a:ext cx="2348720" cy="261610"/>
            </a:xfrm>
            <a:prstGeom prst="rect">
              <a:avLst/>
            </a:prstGeom>
            <a:noFill/>
          </p:spPr>
          <p:txBody>
            <a:bodyPr wrap="none" rtlCol="0">
              <a:spAutoFit/>
            </a:bodyPr>
            <a:lstStyle/>
            <a:p>
              <a:r>
                <a:rPr lang="en-US" sz="1100" dirty="0"/>
                <a:t>Low-dim visualization of </a:t>
              </a:r>
              <a:r>
                <a:rPr lang="en-US" sz="1100" b="1" dirty="0"/>
                <a:t>Train dataset</a:t>
              </a:r>
            </a:p>
          </p:txBody>
        </p:sp>
      </p:grpSp>
      <p:grpSp>
        <p:nvGrpSpPr>
          <p:cNvPr id="13" name="Group 12">
            <a:extLst>
              <a:ext uri="{FF2B5EF4-FFF2-40B4-BE49-F238E27FC236}">
                <a16:creationId xmlns:a16="http://schemas.microsoft.com/office/drawing/2014/main" id="{6D0A05EF-F60B-C111-181E-60442F4723A9}"/>
              </a:ext>
            </a:extLst>
          </p:cNvPr>
          <p:cNvGrpSpPr/>
          <p:nvPr/>
        </p:nvGrpSpPr>
        <p:grpSpPr>
          <a:xfrm>
            <a:off x="498911" y="2173868"/>
            <a:ext cx="2749005" cy="2510263"/>
            <a:chOff x="325824" y="1908772"/>
            <a:chExt cx="2749005" cy="2510263"/>
          </a:xfrm>
        </p:grpSpPr>
        <p:sp>
          <p:nvSpPr>
            <p:cNvPr id="3" name="TextBox 2">
              <a:extLst>
                <a:ext uri="{FF2B5EF4-FFF2-40B4-BE49-F238E27FC236}">
                  <a16:creationId xmlns:a16="http://schemas.microsoft.com/office/drawing/2014/main" id="{C2E3712E-7270-9269-896D-3418F635D56F}"/>
                </a:ext>
              </a:extLst>
            </p:cNvPr>
            <p:cNvSpPr txBox="1"/>
            <p:nvPr/>
          </p:nvSpPr>
          <p:spPr>
            <a:xfrm>
              <a:off x="692291" y="4157425"/>
              <a:ext cx="2132315" cy="261610"/>
            </a:xfrm>
            <a:prstGeom prst="rect">
              <a:avLst/>
            </a:prstGeom>
            <a:noFill/>
          </p:spPr>
          <p:txBody>
            <a:bodyPr wrap="none" rtlCol="0">
              <a:spAutoFit/>
            </a:bodyPr>
            <a:lstStyle/>
            <a:p>
              <a:r>
                <a:rPr lang="en-US" sz="1100" dirty="0"/>
                <a:t>Low-dim visualization of “</a:t>
              </a:r>
              <a:r>
                <a:rPr lang="en-US" sz="1100" b="1" dirty="0"/>
                <a:t>MINIST</a:t>
              </a:r>
              <a:r>
                <a:rPr lang="en-US" sz="1100" dirty="0"/>
                <a:t>”</a:t>
              </a:r>
            </a:p>
          </p:txBody>
        </p:sp>
        <p:pic>
          <p:nvPicPr>
            <p:cNvPr id="12" name="Picture 11">
              <a:extLst>
                <a:ext uri="{FF2B5EF4-FFF2-40B4-BE49-F238E27FC236}">
                  <a16:creationId xmlns:a16="http://schemas.microsoft.com/office/drawing/2014/main" id="{89F4BB02-83D0-69B7-F49A-D64E34A9007D}"/>
                </a:ext>
              </a:extLst>
            </p:cNvPr>
            <p:cNvPicPr>
              <a:picLocks noChangeAspect="1"/>
            </p:cNvPicPr>
            <p:nvPr/>
          </p:nvPicPr>
          <p:blipFill>
            <a:blip r:embed="rId6"/>
            <a:stretch>
              <a:fillRect/>
            </a:stretch>
          </p:blipFill>
          <p:spPr>
            <a:xfrm>
              <a:off x="325824" y="1908772"/>
              <a:ext cx="2749005" cy="2157969"/>
            </a:xfrm>
            <a:prstGeom prst="rect">
              <a:avLst/>
            </a:prstGeom>
          </p:spPr>
        </p:pic>
      </p:grpSp>
      <p:sp>
        <p:nvSpPr>
          <p:cNvPr id="20" name="TextBox 19">
            <a:extLst>
              <a:ext uri="{FF2B5EF4-FFF2-40B4-BE49-F238E27FC236}">
                <a16:creationId xmlns:a16="http://schemas.microsoft.com/office/drawing/2014/main" id="{083CC6F7-ADDA-4434-5E31-15A9CDA6E8EF}"/>
              </a:ext>
            </a:extLst>
          </p:cNvPr>
          <p:cNvSpPr txBox="1"/>
          <p:nvPr/>
        </p:nvSpPr>
        <p:spPr>
          <a:xfrm>
            <a:off x="-6183086" y="235131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6328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06379CA7-2333-2DD0-D639-EF12C64D0D7C}"/>
              </a:ext>
            </a:extLst>
          </p:cNvPr>
          <p:cNvSpPr/>
          <p:nvPr/>
        </p:nvSpPr>
        <p:spPr>
          <a:xfrm>
            <a:off x="3386560" y="3234642"/>
            <a:ext cx="909299" cy="678810"/>
          </a:xfrm>
          <a:prstGeom prst="rect">
            <a:avLst/>
          </a:prstGeom>
          <a:noFill/>
          <a:ln w="25400">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FB4FF4-8705-3168-8B63-CBC5E1049099}"/>
              </a:ext>
            </a:extLst>
          </p:cNvPr>
          <p:cNvPicPr>
            <a:picLocks noChangeAspect="1"/>
          </p:cNvPicPr>
          <p:nvPr/>
        </p:nvPicPr>
        <p:blipFill>
          <a:blip r:embed="rId3"/>
          <a:stretch>
            <a:fillRect/>
          </a:stretch>
        </p:blipFill>
        <p:spPr>
          <a:xfrm>
            <a:off x="3115947" y="2375304"/>
            <a:ext cx="6874329" cy="1840351"/>
          </a:xfrm>
          <a:prstGeom prst="rect">
            <a:avLst/>
          </a:prstGeom>
        </p:spPr>
      </p:pic>
      <p:pic>
        <p:nvPicPr>
          <p:cNvPr id="5" name="Picture 4">
            <a:extLst>
              <a:ext uri="{FF2B5EF4-FFF2-40B4-BE49-F238E27FC236}">
                <a16:creationId xmlns:a16="http://schemas.microsoft.com/office/drawing/2014/main" id="{1B730C06-BEC6-8012-8520-3B9E10588BA0}"/>
              </a:ext>
            </a:extLst>
          </p:cNvPr>
          <p:cNvPicPr>
            <a:picLocks noChangeAspect="1"/>
          </p:cNvPicPr>
          <p:nvPr/>
        </p:nvPicPr>
        <p:blipFill>
          <a:blip r:embed="rId4"/>
          <a:stretch>
            <a:fillRect/>
          </a:stretch>
        </p:blipFill>
        <p:spPr>
          <a:xfrm>
            <a:off x="5778692" y="503118"/>
            <a:ext cx="1321736" cy="1444752"/>
          </a:xfrm>
          <a:prstGeom prst="rect">
            <a:avLst/>
          </a:prstGeom>
        </p:spPr>
      </p:pic>
      <p:sp>
        <p:nvSpPr>
          <p:cNvPr id="6" name="Rectangle 5">
            <a:extLst>
              <a:ext uri="{FF2B5EF4-FFF2-40B4-BE49-F238E27FC236}">
                <a16:creationId xmlns:a16="http://schemas.microsoft.com/office/drawing/2014/main" id="{4E706558-9F32-35A6-1F03-B621369FBCC7}"/>
              </a:ext>
            </a:extLst>
          </p:cNvPr>
          <p:cNvSpPr/>
          <p:nvPr/>
        </p:nvSpPr>
        <p:spPr>
          <a:xfrm>
            <a:off x="4716002" y="2500841"/>
            <a:ext cx="1526812" cy="678810"/>
          </a:xfrm>
          <a:prstGeom prst="rect">
            <a:avLst/>
          </a:prstGeom>
          <a:noFill/>
          <a:ln w="254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352B207-8FD8-BD42-9131-39C6C64B33B5}"/>
              </a:ext>
            </a:extLst>
          </p:cNvPr>
          <p:cNvSpPr/>
          <p:nvPr/>
        </p:nvSpPr>
        <p:spPr>
          <a:xfrm>
            <a:off x="3560746" y="225784"/>
            <a:ext cx="5397031" cy="1997723"/>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2401EA4-84E9-6FC4-A46C-7F949E339963}"/>
              </a:ext>
            </a:extLst>
          </p:cNvPr>
          <p:cNvCxnSpPr>
            <a:cxnSpLocks/>
            <a:stCxn id="7" idx="2"/>
          </p:cNvCxnSpPr>
          <p:nvPr/>
        </p:nvCxnSpPr>
        <p:spPr>
          <a:xfrm flipH="1">
            <a:off x="5906547" y="2223507"/>
            <a:ext cx="352715" cy="272046"/>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5AB7A2-29D3-0151-FC66-902682691F65}"/>
              </a:ext>
            </a:extLst>
          </p:cNvPr>
          <p:cNvCxnSpPr>
            <a:cxnSpLocks/>
          </p:cNvCxnSpPr>
          <p:nvPr/>
        </p:nvCxnSpPr>
        <p:spPr>
          <a:xfrm flipH="1">
            <a:off x="4727879" y="2243181"/>
            <a:ext cx="335877" cy="252372"/>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E26E52-BD4E-2727-A57F-1532DB6E8FBE}"/>
              </a:ext>
            </a:extLst>
          </p:cNvPr>
          <p:cNvSpPr txBox="1"/>
          <p:nvPr/>
        </p:nvSpPr>
        <p:spPr>
          <a:xfrm>
            <a:off x="5856889" y="483444"/>
            <a:ext cx="762988" cy="371849"/>
          </a:xfrm>
          <a:prstGeom prst="rect">
            <a:avLst/>
          </a:prstGeom>
          <a:noFill/>
        </p:spPr>
        <p:txBody>
          <a:bodyPr wrap="none" rtlCol="0">
            <a:spAutoFit/>
          </a:bodyPr>
          <a:lstStyle/>
          <a:p>
            <a:r>
              <a:rPr lang="en-US" dirty="0">
                <a:solidFill>
                  <a:srgbClr val="FF0000"/>
                </a:solidFill>
              </a:rPr>
              <a:t>Cast</a:t>
            </a:r>
            <a:r>
              <a:rPr lang="en-US" altLang="zh-CN" dirty="0">
                <a:solidFill>
                  <a:srgbClr val="FF0000"/>
                </a:solidFill>
              </a:rPr>
              <a:t>le</a:t>
            </a:r>
            <a:endParaRPr lang="en-US" dirty="0">
              <a:solidFill>
                <a:srgbClr val="FF0000"/>
              </a:solidFill>
            </a:endParaRPr>
          </a:p>
        </p:txBody>
      </p:sp>
      <p:pic>
        <p:nvPicPr>
          <p:cNvPr id="12" name="Picture 11">
            <a:extLst>
              <a:ext uri="{FF2B5EF4-FFF2-40B4-BE49-F238E27FC236}">
                <a16:creationId xmlns:a16="http://schemas.microsoft.com/office/drawing/2014/main" id="{51CE41FA-3273-9432-49D8-9A856F041FD3}"/>
              </a:ext>
            </a:extLst>
          </p:cNvPr>
          <p:cNvPicPr>
            <a:picLocks noChangeAspect="1"/>
          </p:cNvPicPr>
          <p:nvPr/>
        </p:nvPicPr>
        <p:blipFill>
          <a:blip r:embed="rId5"/>
          <a:stretch>
            <a:fillRect/>
          </a:stretch>
        </p:blipFill>
        <p:spPr>
          <a:xfrm>
            <a:off x="7497824" y="497830"/>
            <a:ext cx="1272467" cy="1444752"/>
          </a:xfrm>
          <a:prstGeom prst="rect">
            <a:avLst/>
          </a:prstGeom>
        </p:spPr>
      </p:pic>
      <p:sp>
        <p:nvSpPr>
          <p:cNvPr id="13" name="TextBox 12">
            <a:extLst>
              <a:ext uri="{FF2B5EF4-FFF2-40B4-BE49-F238E27FC236}">
                <a16:creationId xmlns:a16="http://schemas.microsoft.com/office/drawing/2014/main" id="{3395A8A8-A783-C0EE-BB62-415E00DA48E3}"/>
              </a:ext>
            </a:extLst>
          </p:cNvPr>
          <p:cNvSpPr txBox="1"/>
          <p:nvPr/>
        </p:nvSpPr>
        <p:spPr>
          <a:xfrm>
            <a:off x="7585652" y="416764"/>
            <a:ext cx="790016" cy="371849"/>
          </a:xfrm>
          <a:prstGeom prst="rect">
            <a:avLst/>
          </a:prstGeom>
          <a:noFill/>
        </p:spPr>
        <p:txBody>
          <a:bodyPr wrap="none" rtlCol="0">
            <a:spAutoFit/>
          </a:bodyPr>
          <a:lstStyle/>
          <a:p>
            <a:r>
              <a:rPr lang="en-US" dirty="0">
                <a:solidFill>
                  <a:srgbClr val="FF0000"/>
                </a:solidFill>
              </a:rPr>
              <a:t>House</a:t>
            </a:r>
          </a:p>
        </p:txBody>
      </p:sp>
      <p:sp>
        <p:nvSpPr>
          <p:cNvPr id="14" name="Rectangle 13">
            <a:extLst>
              <a:ext uri="{FF2B5EF4-FFF2-40B4-BE49-F238E27FC236}">
                <a16:creationId xmlns:a16="http://schemas.microsoft.com/office/drawing/2014/main" id="{C98661DC-2CF1-6EAC-D1BF-6A8C3E5279FA}"/>
              </a:ext>
            </a:extLst>
          </p:cNvPr>
          <p:cNvSpPr/>
          <p:nvPr/>
        </p:nvSpPr>
        <p:spPr>
          <a:xfrm>
            <a:off x="5860937" y="835500"/>
            <a:ext cx="974502" cy="97593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7F8F24D-C06E-E755-2C7E-2A3A16AE5922}"/>
              </a:ext>
            </a:extLst>
          </p:cNvPr>
          <p:cNvSpPr/>
          <p:nvPr/>
        </p:nvSpPr>
        <p:spPr>
          <a:xfrm>
            <a:off x="7590639" y="855293"/>
            <a:ext cx="974502" cy="97593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C35CB84-88DC-2C54-FAF1-83BC2CDCA44D}"/>
              </a:ext>
            </a:extLst>
          </p:cNvPr>
          <p:cNvPicPr>
            <a:picLocks noChangeAspect="1"/>
          </p:cNvPicPr>
          <p:nvPr/>
        </p:nvPicPr>
        <p:blipFill>
          <a:blip r:embed="rId4"/>
          <a:stretch>
            <a:fillRect/>
          </a:stretch>
        </p:blipFill>
        <p:spPr>
          <a:xfrm>
            <a:off x="5582655" y="4926764"/>
            <a:ext cx="1320182" cy="1443054"/>
          </a:xfrm>
          <a:prstGeom prst="rect">
            <a:avLst/>
          </a:prstGeom>
        </p:spPr>
      </p:pic>
      <p:pic>
        <p:nvPicPr>
          <p:cNvPr id="19" name="Picture 18">
            <a:extLst>
              <a:ext uri="{FF2B5EF4-FFF2-40B4-BE49-F238E27FC236}">
                <a16:creationId xmlns:a16="http://schemas.microsoft.com/office/drawing/2014/main" id="{83355B29-A865-4F89-FE2F-6D19D59CF19D}"/>
              </a:ext>
            </a:extLst>
          </p:cNvPr>
          <p:cNvPicPr>
            <a:picLocks noChangeAspect="1"/>
          </p:cNvPicPr>
          <p:nvPr/>
        </p:nvPicPr>
        <p:blipFill>
          <a:blip r:embed="rId5"/>
          <a:stretch>
            <a:fillRect/>
          </a:stretch>
        </p:blipFill>
        <p:spPr>
          <a:xfrm>
            <a:off x="7301787" y="4921476"/>
            <a:ext cx="1270971" cy="1443054"/>
          </a:xfrm>
          <a:prstGeom prst="rect">
            <a:avLst/>
          </a:prstGeom>
        </p:spPr>
      </p:pic>
      <p:sp>
        <p:nvSpPr>
          <p:cNvPr id="21" name="Rectangle 20">
            <a:extLst>
              <a:ext uri="{FF2B5EF4-FFF2-40B4-BE49-F238E27FC236}">
                <a16:creationId xmlns:a16="http://schemas.microsoft.com/office/drawing/2014/main" id="{1B47A5F1-20B9-59A5-E9DF-33F3A81F2EC0}"/>
              </a:ext>
            </a:extLst>
          </p:cNvPr>
          <p:cNvSpPr/>
          <p:nvPr/>
        </p:nvSpPr>
        <p:spPr>
          <a:xfrm>
            <a:off x="6057119" y="5536600"/>
            <a:ext cx="264164" cy="371850"/>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1FC233B-0CC3-6571-92BA-604383E21BB3}"/>
              </a:ext>
            </a:extLst>
          </p:cNvPr>
          <p:cNvSpPr/>
          <p:nvPr/>
        </p:nvSpPr>
        <p:spPr>
          <a:xfrm flipH="1">
            <a:off x="7709032" y="5536600"/>
            <a:ext cx="167870" cy="30839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2557EE9-F4BC-6EB7-33D9-6683F040B6D3}"/>
              </a:ext>
            </a:extLst>
          </p:cNvPr>
          <p:cNvSpPr txBox="1"/>
          <p:nvPr/>
        </p:nvSpPr>
        <p:spPr>
          <a:xfrm>
            <a:off x="8971706" y="5071788"/>
            <a:ext cx="2793573" cy="1200329"/>
          </a:xfrm>
          <a:prstGeom prst="rect">
            <a:avLst/>
          </a:prstGeom>
          <a:noFill/>
        </p:spPr>
        <p:txBody>
          <a:bodyPr wrap="square" rtlCol="0">
            <a:spAutoFit/>
          </a:bodyPr>
          <a:lstStyle/>
          <a:p>
            <a:r>
              <a:rPr lang="en-US" dirty="0"/>
              <a:t>Even similar window style appears, HD-CNN could tell the classes with the help of coarse CNN result</a:t>
            </a:r>
          </a:p>
        </p:txBody>
      </p:sp>
      <p:grpSp>
        <p:nvGrpSpPr>
          <p:cNvPr id="31" name="Group 30">
            <a:extLst>
              <a:ext uri="{FF2B5EF4-FFF2-40B4-BE49-F238E27FC236}">
                <a16:creationId xmlns:a16="http://schemas.microsoft.com/office/drawing/2014/main" id="{DDFA6F3D-A732-8D53-603F-0F3C827148A4}"/>
              </a:ext>
            </a:extLst>
          </p:cNvPr>
          <p:cNvGrpSpPr/>
          <p:nvPr/>
        </p:nvGrpSpPr>
        <p:grpSpPr>
          <a:xfrm>
            <a:off x="5352722" y="3572760"/>
            <a:ext cx="3422881" cy="2868477"/>
            <a:chOff x="3704602" y="3504380"/>
            <a:chExt cx="3369853" cy="2849060"/>
          </a:xfrm>
        </p:grpSpPr>
        <p:sp>
          <p:nvSpPr>
            <p:cNvPr id="17" name="Rectangle 16">
              <a:extLst>
                <a:ext uri="{FF2B5EF4-FFF2-40B4-BE49-F238E27FC236}">
                  <a16:creationId xmlns:a16="http://schemas.microsoft.com/office/drawing/2014/main" id="{7A5B9BCB-3958-265C-B06F-F3B2A0DA0541}"/>
                </a:ext>
              </a:extLst>
            </p:cNvPr>
            <p:cNvSpPr/>
            <p:nvPr/>
          </p:nvSpPr>
          <p:spPr>
            <a:xfrm>
              <a:off x="3704602" y="4573763"/>
              <a:ext cx="3369853" cy="1779677"/>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F04711D-BABB-7AC5-2D5A-999D8E9E9955}"/>
                </a:ext>
              </a:extLst>
            </p:cNvPr>
            <p:cNvSpPr/>
            <p:nvPr/>
          </p:nvSpPr>
          <p:spPr>
            <a:xfrm>
              <a:off x="5009649" y="3504380"/>
              <a:ext cx="1846228" cy="674215"/>
            </a:xfrm>
            <a:prstGeom prst="rect">
              <a:avLst/>
            </a:prstGeom>
            <a:noFill/>
            <a:ln w="254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6A6A0D6-B73C-B1E8-929D-D50FA199AD5C}"/>
                </a:ext>
              </a:extLst>
            </p:cNvPr>
            <p:cNvCxnSpPr>
              <a:cxnSpLocks/>
            </p:cNvCxnSpPr>
            <p:nvPr/>
          </p:nvCxnSpPr>
          <p:spPr>
            <a:xfrm flipH="1">
              <a:off x="5230702" y="4189728"/>
              <a:ext cx="353339" cy="347842"/>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C9C596-D19D-39DB-0D4E-EDEBDDC79F4A}"/>
                </a:ext>
              </a:extLst>
            </p:cNvPr>
            <p:cNvCxnSpPr>
              <a:cxnSpLocks/>
              <a:stCxn id="24" idx="2"/>
            </p:cNvCxnSpPr>
            <p:nvPr/>
          </p:nvCxnSpPr>
          <p:spPr>
            <a:xfrm>
              <a:off x="5932763" y="4178595"/>
              <a:ext cx="1141692" cy="395167"/>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451EB547-5059-3AE2-3B06-A087479E9D2F}"/>
              </a:ext>
            </a:extLst>
          </p:cNvPr>
          <p:cNvGrpSpPr/>
          <p:nvPr/>
        </p:nvGrpSpPr>
        <p:grpSpPr>
          <a:xfrm>
            <a:off x="302802" y="2527842"/>
            <a:ext cx="2461005" cy="3243464"/>
            <a:chOff x="153791" y="1340625"/>
            <a:chExt cx="2422879" cy="3221509"/>
          </a:xfrm>
        </p:grpSpPr>
        <p:grpSp>
          <p:nvGrpSpPr>
            <p:cNvPr id="55" name="Group 54">
              <a:extLst>
                <a:ext uri="{FF2B5EF4-FFF2-40B4-BE49-F238E27FC236}">
                  <a16:creationId xmlns:a16="http://schemas.microsoft.com/office/drawing/2014/main" id="{594EB67B-605F-F98C-7215-B6C6498EFE83}"/>
                </a:ext>
              </a:extLst>
            </p:cNvPr>
            <p:cNvGrpSpPr/>
            <p:nvPr/>
          </p:nvGrpSpPr>
          <p:grpSpPr>
            <a:xfrm>
              <a:off x="1336805" y="1340625"/>
              <a:ext cx="923914" cy="1288243"/>
              <a:chOff x="684549" y="1339305"/>
              <a:chExt cx="923914" cy="1288243"/>
            </a:xfrm>
          </p:grpSpPr>
          <p:grpSp>
            <p:nvGrpSpPr>
              <p:cNvPr id="49" name="Group 48">
                <a:extLst>
                  <a:ext uri="{FF2B5EF4-FFF2-40B4-BE49-F238E27FC236}">
                    <a16:creationId xmlns:a16="http://schemas.microsoft.com/office/drawing/2014/main" id="{906BB828-8EA4-4062-B2A8-EB85C544037A}"/>
                  </a:ext>
                </a:extLst>
              </p:cNvPr>
              <p:cNvGrpSpPr/>
              <p:nvPr/>
            </p:nvGrpSpPr>
            <p:grpSpPr>
              <a:xfrm>
                <a:off x="684549" y="1474407"/>
                <a:ext cx="337457" cy="1009389"/>
                <a:chOff x="957943" y="1361077"/>
                <a:chExt cx="337457" cy="1009389"/>
              </a:xfrm>
            </p:grpSpPr>
            <p:cxnSp>
              <p:nvCxnSpPr>
                <p:cNvPr id="35" name="Straight Connector 34">
                  <a:extLst>
                    <a:ext uri="{FF2B5EF4-FFF2-40B4-BE49-F238E27FC236}">
                      <a16:creationId xmlns:a16="http://schemas.microsoft.com/office/drawing/2014/main" id="{F8F8DA29-534F-1D38-DDCE-5C2D42C7CBE3}"/>
                    </a:ext>
                  </a:extLst>
                </p:cNvPr>
                <p:cNvCxnSpPr>
                  <a:cxnSpLocks/>
                </p:cNvCxnSpPr>
                <p:nvPr/>
              </p:nvCxnSpPr>
              <p:spPr>
                <a:xfrm>
                  <a:off x="957943" y="1361077"/>
                  <a:ext cx="0" cy="100938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F46924-77E6-09FF-5E73-F8FE17BD63C8}"/>
                    </a:ext>
                  </a:extLst>
                </p:cNvPr>
                <p:cNvCxnSpPr>
                  <a:cxnSpLocks/>
                </p:cNvCxnSpPr>
                <p:nvPr/>
              </p:nvCxnSpPr>
              <p:spPr>
                <a:xfrm flipH="1">
                  <a:off x="957943" y="1366308"/>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196800-BACE-258D-4977-897B4B1F8991}"/>
                    </a:ext>
                  </a:extLst>
                </p:cNvPr>
                <p:cNvCxnSpPr>
                  <a:cxnSpLocks/>
                </p:cNvCxnSpPr>
                <p:nvPr/>
              </p:nvCxnSpPr>
              <p:spPr>
                <a:xfrm flipH="1">
                  <a:off x="968829" y="1562251"/>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099E82-F2E8-E3F9-8333-FDE38F1CAAAE}"/>
                    </a:ext>
                  </a:extLst>
                </p:cNvPr>
                <p:cNvCxnSpPr>
                  <a:cxnSpLocks/>
                </p:cNvCxnSpPr>
                <p:nvPr/>
              </p:nvCxnSpPr>
              <p:spPr>
                <a:xfrm flipH="1">
                  <a:off x="968829" y="1760839"/>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FE06EC0-3620-FC6E-D82E-45D71193E686}"/>
                    </a:ext>
                  </a:extLst>
                </p:cNvPr>
                <p:cNvCxnSpPr>
                  <a:cxnSpLocks/>
                </p:cNvCxnSpPr>
                <p:nvPr/>
              </p:nvCxnSpPr>
              <p:spPr>
                <a:xfrm flipH="1">
                  <a:off x="957943" y="1975545"/>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7C85A8-3078-8E13-4C1A-11642DFFC113}"/>
                    </a:ext>
                  </a:extLst>
                </p:cNvPr>
                <p:cNvCxnSpPr>
                  <a:cxnSpLocks/>
                </p:cNvCxnSpPr>
                <p:nvPr/>
              </p:nvCxnSpPr>
              <p:spPr>
                <a:xfrm flipH="1">
                  <a:off x="968829" y="2171488"/>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9DBEEE-4A1C-2DAF-988D-E52F4F8FF1BE}"/>
                    </a:ext>
                  </a:extLst>
                </p:cNvPr>
                <p:cNvCxnSpPr>
                  <a:cxnSpLocks/>
                </p:cNvCxnSpPr>
                <p:nvPr/>
              </p:nvCxnSpPr>
              <p:spPr>
                <a:xfrm flipH="1">
                  <a:off x="968829" y="2370076"/>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C8657B3D-818D-36B8-6E34-131302F72CFD}"/>
                  </a:ext>
                </a:extLst>
              </p:cNvPr>
              <p:cNvSpPr txBox="1"/>
              <p:nvPr/>
            </p:nvSpPr>
            <p:spPr>
              <a:xfrm>
                <a:off x="959737" y="1339305"/>
                <a:ext cx="611065" cy="276999"/>
              </a:xfrm>
              <a:prstGeom prst="rect">
                <a:avLst/>
              </a:prstGeom>
              <a:noFill/>
            </p:spPr>
            <p:txBody>
              <a:bodyPr wrap="none" rtlCol="0">
                <a:spAutoFit/>
              </a:bodyPr>
              <a:lstStyle/>
              <a:p>
                <a:r>
                  <a:rPr lang="en-US" sz="1200" dirty="0"/>
                  <a:t>Class 1</a:t>
                </a:r>
              </a:p>
            </p:txBody>
          </p:sp>
          <p:sp>
            <p:nvSpPr>
              <p:cNvPr id="51" name="TextBox 50">
                <a:extLst>
                  <a:ext uri="{FF2B5EF4-FFF2-40B4-BE49-F238E27FC236}">
                    <a16:creationId xmlns:a16="http://schemas.microsoft.com/office/drawing/2014/main" id="{2A421F41-2727-74CF-5706-38DA0A87D630}"/>
                  </a:ext>
                </a:extLst>
              </p:cNvPr>
              <p:cNvSpPr txBox="1"/>
              <p:nvPr/>
            </p:nvSpPr>
            <p:spPr>
              <a:xfrm>
                <a:off x="965130" y="1545831"/>
                <a:ext cx="611065" cy="276999"/>
              </a:xfrm>
              <a:prstGeom prst="rect">
                <a:avLst/>
              </a:prstGeom>
              <a:noFill/>
            </p:spPr>
            <p:txBody>
              <a:bodyPr wrap="none" rtlCol="0">
                <a:spAutoFit/>
              </a:bodyPr>
              <a:lstStyle/>
              <a:p>
                <a:r>
                  <a:rPr lang="en-US" sz="1200" dirty="0"/>
                  <a:t>Class 2</a:t>
                </a:r>
              </a:p>
            </p:txBody>
          </p:sp>
          <p:sp>
            <p:nvSpPr>
              <p:cNvPr id="53" name="TextBox 52">
                <a:extLst>
                  <a:ext uri="{FF2B5EF4-FFF2-40B4-BE49-F238E27FC236}">
                    <a16:creationId xmlns:a16="http://schemas.microsoft.com/office/drawing/2014/main" id="{C3D91E1A-D484-1D4B-C60F-7A8322358EA1}"/>
                  </a:ext>
                </a:extLst>
              </p:cNvPr>
              <p:cNvSpPr txBox="1"/>
              <p:nvPr/>
            </p:nvSpPr>
            <p:spPr>
              <a:xfrm>
                <a:off x="976559" y="2350549"/>
                <a:ext cx="631904" cy="276999"/>
              </a:xfrm>
              <a:prstGeom prst="rect">
                <a:avLst/>
              </a:prstGeom>
              <a:noFill/>
            </p:spPr>
            <p:txBody>
              <a:bodyPr wrap="none" rtlCol="0">
                <a:spAutoFit/>
              </a:bodyPr>
              <a:lstStyle/>
              <a:p>
                <a:r>
                  <a:rPr lang="en-US" sz="1200" dirty="0"/>
                  <a:t>Class N</a:t>
                </a:r>
              </a:p>
            </p:txBody>
          </p:sp>
          <p:sp>
            <p:nvSpPr>
              <p:cNvPr id="54" name="TextBox 53">
                <a:extLst>
                  <a:ext uri="{FF2B5EF4-FFF2-40B4-BE49-F238E27FC236}">
                    <a16:creationId xmlns:a16="http://schemas.microsoft.com/office/drawing/2014/main" id="{A5F63FF7-0E3D-279F-CE23-80D077E8C848}"/>
                  </a:ext>
                </a:extLst>
              </p:cNvPr>
              <p:cNvSpPr txBox="1"/>
              <p:nvPr/>
            </p:nvSpPr>
            <p:spPr>
              <a:xfrm rot="5400000">
                <a:off x="1027054" y="1892403"/>
                <a:ext cx="530915" cy="369332"/>
              </a:xfrm>
              <a:prstGeom prst="rect">
                <a:avLst/>
              </a:prstGeom>
              <a:noFill/>
            </p:spPr>
            <p:txBody>
              <a:bodyPr wrap="none" rtlCol="0">
                <a:spAutoFit/>
              </a:bodyPr>
              <a:lstStyle/>
              <a:p>
                <a:r>
                  <a:rPr lang="en-US" dirty="0"/>
                  <a:t>......</a:t>
                </a:r>
              </a:p>
            </p:txBody>
          </p:sp>
        </p:grpSp>
        <p:pic>
          <p:nvPicPr>
            <p:cNvPr id="58" name="Picture 57">
              <a:extLst>
                <a:ext uri="{FF2B5EF4-FFF2-40B4-BE49-F238E27FC236}">
                  <a16:creationId xmlns:a16="http://schemas.microsoft.com/office/drawing/2014/main" id="{1B450C5F-D08C-2749-7EC3-2DC2CC100ECB}"/>
                </a:ext>
              </a:extLst>
            </p:cNvPr>
            <p:cNvPicPr>
              <a:picLocks noChangeAspect="1"/>
            </p:cNvPicPr>
            <p:nvPr/>
          </p:nvPicPr>
          <p:blipFill>
            <a:blip r:embed="rId6"/>
            <a:stretch>
              <a:fillRect/>
            </a:stretch>
          </p:blipFill>
          <p:spPr>
            <a:xfrm rot="5400000">
              <a:off x="1493621" y="2752459"/>
              <a:ext cx="411965" cy="421328"/>
            </a:xfrm>
            <a:prstGeom prst="rect">
              <a:avLst/>
            </a:prstGeom>
          </p:spPr>
        </p:pic>
        <p:grpSp>
          <p:nvGrpSpPr>
            <p:cNvPr id="86" name="Group 85">
              <a:extLst>
                <a:ext uri="{FF2B5EF4-FFF2-40B4-BE49-F238E27FC236}">
                  <a16:creationId xmlns:a16="http://schemas.microsoft.com/office/drawing/2014/main" id="{8F0ACB73-C924-78F3-7D08-F207C13436F6}"/>
                </a:ext>
              </a:extLst>
            </p:cNvPr>
            <p:cNvGrpSpPr/>
            <p:nvPr/>
          </p:nvGrpSpPr>
          <p:grpSpPr>
            <a:xfrm>
              <a:off x="1533658" y="3181672"/>
              <a:ext cx="891646" cy="483525"/>
              <a:chOff x="1533658" y="3181672"/>
              <a:chExt cx="891646" cy="483525"/>
            </a:xfrm>
          </p:grpSpPr>
          <p:cxnSp>
            <p:nvCxnSpPr>
              <p:cNvPr id="70" name="Straight Connector 69">
                <a:extLst>
                  <a:ext uri="{FF2B5EF4-FFF2-40B4-BE49-F238E27FC236}">
                    <a16:creationId xmlns:a16="http://schemas.microsoft.com/office/drawing/2014/main" id="{62512659-9DF4-5B37-9CF2-9EC0724FE11E}"/>
                  </a:ext>
                </a:extLst>
              </p:cNvPr>
              <p:cNvCxnSpPr>
                <a:cxnSpLocks/>
              </p:cNvCxnSpPr>
              <p:nvPr/>
            </p:nvCxnSpPr>
            <p:spPr>
              <a:xfrm>
                <a:off x="1533658" y="3316774"/>
                <a:ext cx="0" cy="20992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B8B7F9-0DF0-CECA-136A-F7EB0BFA114A}"/>
                  </a:ext>
                </a:extLst>
              </p:cNvPr>
              <p:cNvCxnSpPr>
                <a:cxnSpLocks/>
              </p:cNvCxnSpPr>
              <p:nvPr/>
            </p:nvCxnSpPr>
            <p:spPr>
              <a:xfrm flipH="1">
                <a:off x="1533658" y="3322005"/>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A67A52E-02D5-9C30-7543-D25F544FCFF2}"/>
                  </a:ext>
                </a:extLst>
              </p:cNvPr>
              <p:cNvCxnSpPr>
                <a:cxnSpLocks/>
              </p:cNvCxnSpPr>
              <p:nvPr/>
            </p:nvCxnSpPr>
            <p:spPr>
              <a:xfrm flipH="1">
                <a:off x="1544544" y="3517948"/>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B3CFD9B-83C2-0230-B8C8-C5A3450F93CA}"/>
                  </a:ext>
                </a:extLst>
              </p:cNvPr>
              <p:cNvSpPr txBox="1"/>
              <p:nvPr/>
            </p:nvSpPr>
            <p:spPr>
              <a:xfrm>
                <a:off x="1808846" y="3181672"/>
                <a:ext cx="611065" cy="276999"/>
              </a:xfrm>
              <a:prstGeom prst="rect">
                <a:avLst/>
              </a:prstGeom>
              <a:noFill/>
            </p:spPr>
            <p:txBody>
              <a:bodyPr wrap="none" rtlCol="0">
                <a:spAutoFit/>
              </a:bodyPr>
              <a:lstStyle/>
              <a:p>
                <a:r>
                  <a:rPr lang="en-US" sz="1200" dirty="0"/>
                  <a:t>Class 1</a:t>
                </a:r>
              </a:p>
            </p:txBody>
          </p:sp>
          <p:sp>
            <p:nvSpPr>
              <p:cNvPr id="67" name="TextBox 66">
                <a:extLst>
                  <a:ext uri="{FF2B5EF4-FFF2-40B4-BE49-F238E27FC236}">
                    <a16:creationId xmlns:a16="http://schemas.microsoft.com/office/drawing/2014/main" id="{C1C368EE-43B4-043B-F9F0-B425D45F9F61}"/>
                  </a:ext>
                </a:extLst>
              </p:cNvPr>
              <p:cNvSpPr txBox="1"/>
              <p:nvPr/>
            </p:nvSpPr>
            <p:spPr>
              <a:xfrm>
                <a:off x="1814239" y="3388198"/>
                <a:ext cx="611065" cy="276999"/>
              </a:xfrm>
              <a:prstGeom prst="rect">
                <a:avLst/>
              </a:prstGeom>
              <a:noFill/>
            </p:spPr>
            <p:txBody>
              <a:bodyPr wrap="none" rtlCol="0">
                <a:spAutoFit/>
              </a:bodyPr>
              <a:lstStyle/>
              <a:p>
                <a:r>
                  <a:rPr lang="en-US" sz="1200" dirty="0"/>
                  <a:t>Class 2</a:t>
                </a:r>
              </a:p>
            </p:txBody>
          </p:sp>
        </p:grpSp>
        <p:sp>
          <p:nvSpPr>
            <p:cNvPr id="69" name="TextBox 68">
              <a:extLst>
                <a:ext uri="{FF2B5EF4-FFF2-40B4-BE49-F238E27FC236}">
                  <a16:creationId xmlns:a16="http://schemas.microsoft.com/office/drawing/2014/main" id="{349C056F-29D3-2784-ABC9-4887C7DD3483}"/>
                </a:ext>
              </a:extLst>
            </p:cNvPr>
            <p:cNvSpPr txBox="1"/>
            <p:nvPr/>
          </p:nvSpPr>
          <p:spPr>
            <a:xfrm rot="5400000">
              <a:off x="1876163" y="3734770"/>
              <a:ext cx="530915" cy="369332"/>
            </a:xfrm>
            <a:prstGeom prst="rect">
              <a:avLst/>
            </a:prstGeom>
            <a:noFill/>
          </p:spPr>
          <p:txBody>
            <a:bodyPr wrap="none" rtlCol="0">
              <a:spAutoFit/>
            </a:bodyPr>
            <a:lstStyle/>
            <a:p>
              <a:r>
                <a:rPr lang="en-US" dirty="0"/>
                <a:t>......</a:t>
              </a:r>
            </a:p>
          </p:txBody>
        </p:sp>
        <p:grpSp>
          <p:nvGrpSpPr>
            <p:cNvPr id="99" name="Group 98">
              <a:extLst>
                <a:ext uri="{FF2B5EF4-FFF2-40B4-BE49-F238E27FC236}">
                  <a16:creationId xmlns:a16="http://schemas.microsoft.com/office/drawing/2014/main" id="{DA99BE02-2E10-6002-71C7-8DA4E4F7434C}"/>
                </a:ext>
              </a:extLst>
            </p:cNvPr>
            <p:cNvGrpSpPr/>
            <p:nvPr/>
          </p:nvGrpSpPr>
          <p:grpSpPr>
            <a:xfrm>
              <a:off x="342018" y="1813196"/>
              <a:ext cx="1005673" cy="276999"/>
              <a:chOff x="342018" y="1813196"/>
              <a:chExt cx="1005673" cy="276999"/>
            </a:xfrm>
          </p:grpSpPr>
          <p:cxnSp>
            <p:nvCxnSpPr>
              <p:cNvPr id="77" name="Straight Connector 76">
                <a:extLst>
                  <a:ext uri="{FF2B5EF4-FFF2-40B4-BE49-F238E27FC236}">
                    <a16:creationId xmlns:a16="http://schemas.microsoft.com/office/drawing/2014/main" id="{63A9B839-2537-860D-9F33-AC05BACF5F0E}"/>
                  </a:ext>
                </a:extLst>
              </p:cNvPr>
              <p:cNvCxnSpPr>
                <a:cxnSpLocks/>
              </p:cNvCxnSpPr>
              <p:nvPr/>
            </p:nvCxnSpPr>
            <p:spPr>
              <a:xfrm flipH="1">
                <a:off x="1021120" y="1960914"/>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B7B37EA-5D93-36B9-646B-8C9E31A02DEC}"/>
                  </a:ext>
                </a:extLst>
              </p:cNvPr>
              <p:cNvSpPr txBox="1"/>
              <p:nvPr/>
            </p:nvSpPr>
            <p:spPr>
              <a:xfrm>
                <a:off x="342018" y="1813196"/>
                <a:ext cx="776687" cy="276999"/>
              </a:xfrm>
              <a:prstGeom prst="rect">
                <a:avLst/>
              </a:prstGeom>
              <a:noFill/>
            </p:spPr>
            <p:txBody>
              <a:bodyPr wrap="none" rtlCol="0">
                <a:spAutoFit/>
              </a:bodyPr>
              <a:lstStyle/>
              <a:p>
                <a:r>
                  <a:rPr lang="en-US" sz="1200" dirty="0"/>
                  <a:t>Raw Data</a:t>
                </a:r>
              </a:p>
            </p:txBody>
          </p:sp>
        </p:grpSp>
        <p:grpSp>
          <p:nvGrpSpPr>
            <p:cNvPr id="87" name="Group 86">
              <a:extLst>
                <a:ext uri="{FF2B5EF4-FFF2-40B4-BE49-F238E27FC236}">
                  <a16:creationId xmlns:a16="http://schemas.microsoft.com/office/drawing/2014/main" id="{FE8E4567-29C8-2A9D-3E91-B9E3BBB0EAEB}"/>
                </a:ext>
              </a:extLst>
            </p:cNvPr>
            <p:cNvGrpSpPr/>
            <p:nvPr/>
          </p:nvGrpSpPr>
          <p:grpSpPr>
            <a:xfrm>
              <a:off x="1544544" y="4039895"/>
              <a:ext cx="1032126" cy="483525"/>
              <a:chOff x="1533658" y="3181672"/>
              <a:chExt cx="1032126" cy="483525"/>
            </a:xfrm>
          </p:grpSpPr>
          <p:cxnSp>
            <p:nvCxnSpPr>
              <p:cNvPr id="88" name="Straight Connector 87">
                <a:extLst>
                  <a:ext uri="{FF2B5EF4-FFF2-40B4-BE49-F238E27FC236}">
                    <a16:creationId xmlns:a16="http://schemas.microsoft.com/office/drawing/2014/main" id="{FC7D5A54-C7C5-16A5-9355-D6FE2CD27A25}"/>
                  </a:ext>
                </a:extLst>
              </p:cNvPr>
              <p:cNvCxnSpPr>
                <a:cxnSpLocks/>
              </p:cNvCxnSpPr>
              <p:nvPr/>
            </p:nvCxnSpPr>
            <p:spPr>
              <a:xfrm>
                <a:off x="1533658" y="3316774"/>
                <a:ext cx="0" cy="20992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24365C-1AD3-789B-A1E6-9B2E9B199ADE}"/>
                  </a:ext>
                </a:extLst>
              </p:cNvPr>
              <p:cNvCxnSpPr>
                <a:cxnSpLocks/>
              </p:cNvCxnSpPr>
              <p:nvPr/>
            </p:nvCxnSpPr>
            <p:spPr>
              <a:xfrm flipH="1">
                <a:off x="1533658" y="3322005"/>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4A13C79-D8F9-4F2F-06B8-59F463B8AE47}"/>
                  </a:ext>
                </a:extLst>
              </p:cNvPr>
              <p:cNvCxnSpPr>
                <a:cxnSpLocks/>
              </p:cNvCxnSpPr>
              <p:nvPr/>
            </p:nvCxnSpPr>
            <p:spPr>
              <a:xfrm flipH="1">
                <a:off x="1544544" y="3517948"/>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1D91B72-BFB3-6CC1-D0E1-05709DADB367}"/>
                  </a:ext>
                </a:extLst>
              </p:cNvPr>
              <p:cNvSpPr txBox="1"/>
              <p:nvPr/>
            </p:nvSpPr>
            <p:spPr>
              <a:xfrm>
                <a:off x="1808846" y="3181672"/>
                <a:ext cx="756938" cy="276999"/>
              </a:xfrm>
              <a:prstGeom prst="rect">
                <a:avLst/>
              </a:prstGeom>
              <a:noFill/>
            </p:spPr>
            <p:txBody>
              <a:bodyPr wrap="none" rtlCol="0">
                <a:spAutoFit/>
              </a:bodyPr>
              <a:lstStyle/>
              <a:p>
                <a:r>
                  <a:rPr lang="en-US" sz="1200" dirty="0"/>
                  <a:t>Class N-1</a:t>
                </a:r>
              </a:p>
            </p:txBody>
          </p:sp>
          <p:sp>
            <p:nvSpPr>
              <p:cNvPr id="92" name="TextBox 91">
                <a:extLst>
                  <a:ext uri="{FF2B5EF4-FFF2-40B4-BE49-F238E27FC236}">
                    <a16:creationId xmlns:a16="http://schemas.microsoft.com/office/drawing/2014/main" id="{476C3019-AE89-442D-503E-72F7ED644E4F}"/>
                  </a:ext>
                </a:extLst>
              </p:cNvPr>
              <p:cNvSpPr txBox="1"/>
              <p:nvPr/>
            </p:nvSpPr>
            <p:spPr>
              <a:xfrm>
                <a:off x="1814239" y="3388198"/>
                <a:ext cx="631904" cy="276999"/>
              </a:xfrm>
              <a:prstGeom prst="rect">
                <a:avLst/>
              </a:prstGeom>
              <a:noFill/>
            </p:spPr>
            <p:txBody>
              <a:bodyPr wrap="none" rtlCol="0">
                <a:spAutoFit/>
              </a:bodyPr>
              <a:lstStyle/>
              <a:p>
                <a:r>
                  <a:rPr lang="en-US" sz="1200" dirty="0"/>
                  <a:t>Class N</a:t>
                </a:r>
              </a:p>
            </p:txBody>
          </p:sp>
        </p:grpSp>
        <p:cxnSp>
          <p:nvCxnSpPr>
            <p:cNvPr id="93" name="Straight Connector 92">
              <a:extLst>
                <a:ext uri="{FF2B5EF4-FFF2-40B4-BE49-F238E27FC236}">
                  <a16:creationId xmlns:a16="http://schemas.microsoft.com/office/drawing/2014/main" id="{ACAA967F-115C-FAE9-A757-59D956B9651E}"/>
                </a:ext>
              </a:extLst>
            </p:cNvPr>
            <p:cNvCxnSpPr>
              <a:cxnSpLocks/>
            </p:cNvCxnSpPr>
            <p:nvPr/>
          </p:nvCxnSpPr>
          <p:spPr>
            <a:xfrm flipH="1">
              <a:off x="1173519" y="3427764"/>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06A02B6-C09B-1D8A-803E-79A01E254718}"/>
                </a:ext>
              </a:extLst>
            </p:cNvPr>
            <p:cNvCxnSpPr>
              <a:cxnSpLocks/>
            </p:cNvCxnSpPr>
            <p:nvPr/>
          </p:nvCxnSpPr>
          <p:spPr>
            <a:xfrm flipH="1">
              <a:off x="1206761" y="4279958"/>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ABD5ABCF-3641-0986-DA8C-6B9EA2B8623D}"/>
                </a:ext>
              </a:extLst>
            </p:cNvPr>
            <p:cNvSpPr txBox="1"/>
            <p:nvPr/>
          </p:nvSpPr>
          <p:spPr>
            <a:xfrm>
              <a:off x="548686" y="3163264"/>
              <a:ext cx="1055101" cy="275124"/>
            </a:xfrm>
            <a:prstGeom prst="rect">
              <a:avLst/>
            </a:prstGeom>
            <a:noFill/>
          </p:spPr>
          <p:txBody>
            <a:bodyPr wrap="none" rtlCol="0">
              <a:spAutoFit/>
            </a:bodyPr>
            <a:lstStyle/>
            <a:p>
              <a:r>
                <a:rPr lang="en-US" sz="1200" dirty="0"/>
                <a:t>Coarse Class 1</a:t>
              </a:r>
            </a:p>
          </p:txBody>
        </p:sp>
        <p:sp>
          <p:nvSpPr>
            <p:cNvPr id="96" name="TextBox 95">
              <a:extLst>
                <a:ext uri="{FF2B5EF4-FFF2-40B4-BE49-F238E27FC236}">
                  <a16:creationId xmlns:a16="http://schemas.microsoft.com/office/drawing/2014/main" id="{F7435EC6-447F-CBA5-F59B-7F0632318732}"/>
                </a:ext>
              </a:extLst>
            </p:cNvPr>
            <p:cNvSpPr txBox="1"/>
            <p:nvPr/>
          </p:nvSpPr>
          <p:spPr>
            <a:xfrm>
              <a:off x="542565" y="4287010"/>
              <a:ext cx="1055101" cy="275124"/>
            </a:xfrm>
            <a:prstGeom prst="rect">
              <a:avLst/>
            </a:prstGeom>
            <a:noFill/>
          </p:spPr>
          <p:txBody>
            <a:bodyPr wrap="none" rtlCol="0">
              <a:spAutoFit/>
            </a:bodyPr>
            <a:lstStyle/>
            <a:p>
              <a:r>
                <a:rPr lang="en-US" sz="1200" dirty="0"/>
                <a:t>Coarse Class 2</a:t>
              </a:r>
            </a:p>
          </p:txBody>
        </p:sp>
        <p:cxnSp>
          <p:nvCxnSpPr>
            <p:cNvPr id="97" name="Straight Connector 96">
              <a:extLst>
                <a:ext uri="{FF2B5EF4-FFF2-40B4-BE49-F238E27FC236}">
                  <a16:creationId xmlns:a16="http://schemas.microsoft.com/office/drawing/2014/main" id="{FA50135A-54D4-8713-8142-769238EAAC8E}"/>
                </a:ext>
              </a:extLst>
            </p:cNvPr>
            <p:cNvCxnSpPr>
              <a:cxnSpLocks/>
            </p:cNvCxnSpPr>
            <p:nvPr/>
          </p:nvCxnSpPr>
          <p:spPr>
            <a:xfrm>
              <a:off x="1191110" y="3444383"/>
              <a:ext cx="0" cy="852481"/>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AD06B7EA-6438-C6B3-24D8-F92EA78EEFE4}"/>
                </a:ext>
              </a:extLst>
            </p:cNvPr>
            <p:cNvGrpSpPr/>
            <p:nvPr/>
          </p:nvGrpSpPr>
          <p:grpSpPr>
            <a:xfrm>
              <a:off x="153791" y="3707887"/>
              <a:ext cx="1005673" cy="276999"/>
              <a:chOff x="342018" y="1813196"/>
              <a:chExt cx="1005673" cy="276999"/>
            </a:xfrm>
          </p:grpSpPr>
          <p:cxnSp>
            <p:nvCxnSpPr>
              <p:cNvPr id="101" name="Straight Connector 100">
                <a:extLst>
                  <a:ext uri="{FF2B5EF4-FFF2-40B4-BE49-F238E27FC236}">
                    <a16:creationId xmlns:a16="http://schemas.microsoft.com/office/drawing/2014/main" id="{34685DC7-4E05-7513-230D-3393F3D86FA6}"/>
                  </a:ext>
                </a:extLst>
              </p:cNvPr>
              <p:cNvCxnSpPr>
                <a:cxnSpLocks/>
              </p:cNvCxnSpPr>
              <p:nvPr/>
            </p:nvCxnSpPr>
            <p:spPr>
              <a:xfrm flipH="1">
                <a:off x="1021120" y="1960914"/>
                <a:ext cx="326571"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F095EB6-07F3-EF99-F465-144CD2442532}"/>
                  </a:ext>
                </a:extLst>
              </p:cNvPr>
              <p:cNvSpPr txBox="1"/>
              <p:nvPr/>
            </p:nvSpPr>
            <p:spPr>
              <a:xfrm>
                <a:off x="342018" y="1813196"/>
                <a:ext cx="776687" cy="276999"/>
              </a:xfrm>
              <a:prstGeom prst="rect">
                <a:avLst/>
              </a:prstGeom>
              <a:noFill/>
            </p:spPr>
            <p:txBody>
              <a:bodyPr wrap="none" rtlCol="0">
                <a:spAutoFit/>
              </a:bodyPr>
              <a:lstStyle/>
              <a:p>
                <a:r>
                  <a:rPr lang="en-US" sz="1200" dirty="0"/>
                  <a:t>Raw Data</a:t>
                </a:r>
              </a:p>
            </p:txBody>
          </p:sp>
        </p:grpSp>
      </p:grpSp>
      <p:sp>
        <p:nvSpPr>
          <p:cNvPr id="104" name="TextBox 103">
            <a:extLst>
              <a:ext uri="{FF2B5EF4-FFF2-40B4-BE49-F238E27FC236}">
                <a16:creationId xmlns:a16="http://schemas.microsoft.com/office/drawing/2014/main" id="{55EE7A10-9A86-340B-7C7A-51AA2EDCD356}"/>
              </a:ext>
            </a:extLst>
          </p:cNvPr>
          <p:cNvSpPr txBox="1"/>
          <p:nvPr/>
        </p:nvSpPr>
        <p:spPr>
          <a:xfrm>
            <a:off x="3310278" y="2059664"/>
            <a:ext cx="241304" cy="371849"/>
          </a:xfrm>
          <a:prstGeom prst="rect">
            <a:avLst/>
          </a:prstGeom>
          <a:noFill/>
        </p:spPr>
        <p:txBody>
          <a:bodyPr wrap="none" rtlCol="0">
            <a:spAutoFit/>
          </a:bodyPr>
          <a:lstStyle/>
          <a:p>
            <a:r>
              <a:rPr lang="en-US" dirty="0"/>
              <a:t> </a:t>
            </a:r>
          </a:p>
        </p:txBody>
      </p:sp>
      <p:grpSp>
        <p:nvGrpSpPr>
          <p:cNvPr id="113" name="Group 112">
            <a:extLst>
              <a:ext uri="{FF2B5EF4-FFF2-40B4-BE49-F238E27FC236}">
                <a16:creationId xmlns:a16="http://schemas.microsoft.com/office/drawing/2014/main" id="{3D755C18-7DC2-66F9-5A94-0EC142C7E221}"/>
              </a:ext>
            </a:extLst>
          </p:cNvPr>
          <p:cNvGrpSpPr/>
          <p:nvPr/>
        </p:nvGrpSpPr>
        <p:grpSpPr>
          <a:xfrm>
            <a:off x="297921" y="2527842"/>
            <a:ext cx="2896508" cy="3245352"/>
            <a:chOff x="-152476" y="186963"/>
            <a:chExt cx="2853324" cy="3223384"/>
          </a:xfrm>
        </p:grpSpPr>
        <p:sp>
          <p:nvSpPr>
            <p:cNvPr id="106" name="Rectangle 105">
              <a:extLst>
                <a:ext uri="{FF2B5EF4-FFF2-40B4-BE49-F238E27FC236}">
                  <a16:creationId xmlns:a16="http://schemas.microsoft.com/office/drawing/2014/main" id="{B79D1B27-29B2-1A5D-FA85-5925BE009D38}"/>
                </a:ext>
              </a:extLst>
            </p:cNvPr>
            <p:cNvSpPr/>
            <p:nvPr/>
          </p:nvSpPr>
          <p:spPr>
            <a:xfrm>
              <a:off x="-152476" y="186963"/>
              <a:ext cx="2417796" cy="3223384"/>
            </a:xfrm>
            <a:prstGeom prst="rect">
              <a:avLst/>
            </a:prstGeom>
            <a:noFill/>
            <a:ln w="254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67D8D23F-F99C-0AD5-E3F9-A9D84A437D36}"/>
                </a:ext>
              </a:extLst>
            </p:cNvPr>
            <p:cNvCxnSpPr>
              <a:cxnSpLocks/>
            </p:cNvCxnSpPr>
            <p:nvPr/>
          </p:nvCxnSpPr>
          <p:spPr>
            <a:xfrm flipH="1">
              <a:off x="2238426" y="1305824"/>
              <a:ext cx="444660" cy="576119"/>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B771181-9499-0785-FC84-109D26305E89}"/>
                </a:ext>
              </a:extLst>
            </p:cNvPr>
            <p:cNvCxnSpPr>
              <a:cxnSpLocks/>
            </p:cNvCxnSpPr>
            <p:nvPr/>
          </p:nvCxnSpPr>
          <p:spPr>
            <a:xfrm flipH="1">
              <a:off x="2265320" y="888979"/>
              <a:ext cx="435528" cy="401835"/>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1CAAAE9B-40E5-C6EA-3A29-87FD823D99AC}"/>
              </a:ext>
            </a:extLst>
          </p:cNvPr>
          <p:cNvSpPr txBox="1"/>
          <p:nvPr/>
        </p:nvSpPr>
        <p:spPr>
          <a:xfrm>
            <a:off x="-7308" y="5834027"/>
            <a:ext cx="3183706" cy="371849"/>
          </a:xfrm>
          <a:prstGeom prst="rect">
            <a:avLst/>
          </a:prstGeom>
          <a:noFill/>
        </p:spPr>
        <p:txBody>
          <a:bodyPr wrap="none" rtlCol="0">
            <a:spAutoFit/>
          </a:bodyPr>
          <a:lstStyle/>
          <a:p>
            <a:r>
              <a:rPr lang="en-US" dirty="0"/>
              <a:t>Add additional label for dataset</a:t>
            </a:r>
          </a:p>
        </p:txBody>
      </p:sp>
      <p:sp>
        <p:nvSpPr>
          <p:cNvPr id="98" name="Rectangle 97">
            <a:extLst>
              <a:ext uri="{FF2B5EF4-FFF2-40B4-BE49-F238E27FC236}">
                <a16:creationId xmlns:a16="http://schemas.microsoft.com/office/drawing/2014/main" id="{33AF50CA-1A42-1DE4-A13D-A8ECC3630535}"/>
              </a:ext>
            </a:extLst>
          </p:cNvPr>
          <p:cNvSpPr/>
          <p:nvPr/>
        </p:nvSpPr>
        <p:spPr>
          <a:xfrm>
            <a:off x="3198972" y="3211078"/>
            <a:ext cx="774887" cy="678810"/>
          </a:xfrm>
          <a:prstGeom prst="rect">
            <a:avLst/>
          </a:prstGeom>
          <a:noFill/>
          <a:ln w="25400">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A57CFCF5-41CA-8014-DC44-90AA5BCF38F4}"/>
              </a:ext>
            </a:extLst>
          </p:cNvPr>
          <p:cNvSpPr/>
          <p:nvPr/>
        </p:nvSpPr>
        <p:spPr>
          <a:xfrm>
            <a:off x="8832021" y="2392154"/>
            <a:ext cx="453834" cy="187136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F1D4DAB6-2946-C216-0FBC-BEEC86944B0E}"/>
              </a:ext>
            </a:extLst>
          </p:cNvPr>
          <p:cNvGrpSpPr/>
          <p:nvPr/>
        </p:nvGrpSpPr>
        <p:grpSpPr>
          <a:xfrm>
            <a:off x="9416221" y="1048900"/>
            <a:ext cx="2732915" cy="1273823"/>
            <a:chOff x="9373077" y="1514025"/>
            <a:chExt cx="2690577" cy="1265200"/>
          </a:xfrm>
        </p:grpSpPr>
        <p:pic>
          <p:nvPicPr>
            <p:cNvPr id="2" name="Picture 1">
              <a:extLst>
                <a:ext uri="{FF2B5EF4-FFF2-40B4-BE49-F238E27FC236}">
                  <a16:creationId xmlns:a16="http://schemas.microsoft.com/office/drawing/2014/main" id="{5D34015F-ECA3-38AE-067B-76CE3E75D996}"/>
                </a:ext>
              </a:extLst>
            </p:cNvPr>
            <p:cNvPicPr>
              <a:picLocks noChangeAspect="1"/>
            </p:cNvPicPr>
            <p:nvPr/>
          </p:nvPicPr>
          <p:blipFill>
            <a:blip r:embed="rId7"/>
            <a:stretch>
              <a:fillRect/>
            </a:stretch>
          </p:blipFill>
          <p:spPr>
            <a:xfrm>
              <a:off x="9373077" y="1611895"/>
              <a:ext cx="2609298" cy="545736"/>
            </a:xfrm>
            <a:prstGeom prst="rect">
              <a:avLst/>
            </a:prstGeom>
          </p:spPr>
        </p:pic>
        <p:sp>
          <p:nvSpPr>
            <p:cNvPr id="18" name="TextBox 17">
              <a:extLst>
                <a:ext uri="{FF2B5EF4-FFF2-40B4-BE49-F238E27FC236}">
                  <a16:creationId xmlns:a16="http://schemas.microsoft.com/office/drawing/2014/main" id="{3F957BCC-ABAB-33F9-F9D0-9713BFEBE8F1}"/>
                </a:ext>
              </a:extLst>
            </p:cNvPr>
            <p:cNvSpPr txBox="1"/>
            <p:nvPr/>
          </p:nvSpPr>
          <p:spPr>
            <a:xfrm>
              <a:off x="10217426" y="2157631"/>
              <a:ext cx="1846228" cy="600164"/>
            </a:xfrm>
            <a:prstGeom prst="rect">
              <a:avLst/>
            </a:prstGeom>
            <a:noFill/>
          </p:spPr>
          <p:txBody>
            <a:bodyPr wrap="square" rtlCol="0">
              <a:spAutoFit/>
            </a:bodyPr>
            <a:lstStyle/>
            <a:p>
              <a:r>
                <a:rPr lang="en-US" sz="1100" dirty="0"/>
                <a:t>:the probability of coarse category k </a:t>
              </a:r>
            </a:p>
            <a:p>
              <a:r>
                <a:rPr lang="en-US" sz="1100" dirty="0"/>
                <a:t>:fine category prediction  </a:t>
              </a:r>
            </a:p>
          </p:txBody>
        </p:sp>
        <p:pic>
          <p:nvPicPr>
            <p:cNvPr id="29" name="Picture 28">
              <a:extLst>
                <a:ext uri="{FF2B5EF4-FFF2-40B4-BE49-F238E27FC236}">
                  <a16:creationId xmlns:a16="http://schemas.microsoft.com/office/drawing/2014/main" id="{BA75D54D-45B3-81D0-2B8B-6684AB92F793}"/>
                </a:ext>
              </a:extLst>
            </p:cNvPr>
            <p:cNvPicPr>
              <a:picLocks noChangeAspect="1"/>
            </p:cNvPicPr>
            <p:nvPr/>
          </p:nvPicPr>
          <p:blipFill>
            <a:blip r:embed="rId8"/>
            <a:stretch>
              <a:fillRect/>
            </a:stretch>
          </p:blipFill>
          <p:spPr>
            <a:xfrm>
              <a:off x="9853894" y="2144771"/>
              <a:ext cx="464539" cy="221712"/>
            </a:xfrm>
            <a:prstGeom prst="rect">
              <a:avLst/>
            </a:prstGeom>
          </p:spPr>
        </p:pic>
        <p:pic>
          <p:nvPicPr>
            <p:cNvPr id="33" name="Picture 32">
              <a:extLst>
                <a:ext uri="{FF2B5EF4-FFF2-40B4-BE49-F238E27FC236}">
                  <a16:creationId xmlns:a16="http://schemas.microsoft.com/office/drawing/2014/main" id="{A10645DC-32C9-D34F-9577-726E817048DB}"/>
                </a:ext>
              </a:extLst>
            </p:cNvPr>
            <p:cNvPicPr>
              <a:picLocks noChangeAspect="1"/>
            </p:cNvPicPr>
            <p:nvPr/>
          </p:nvPicPr>
          <p:blipFill>
            <a:blip r:embed="rId9"/>
            <a:stretch>
              <a:fillRect/>
            </a:stretch>
          </p:blipFill>
          <p:spPr>
            <a:xfrm>
              <a:off x="10055101" y="2457713"/>
              <a:ext cx="177800" cy="266700"/>
            </a:xfrm>
            <a:prstGeom prst="rect">
              <a:avLst/>
            </a:prstGeom>
          </p:spPr>
        </p:pic>
        <p:sp>
          <p:nvSpPr>
            <p:cNvPr id="110" name="Rectangle 109">
              <a:extLst>
                <a:ext uri="{FF2B5EF4-FFF2-40B4-BE49-F238E27FC236}">
                  <a16:creationId xmlns:a16="http://schemas.microsoft.com/office/drawing/2014/main" id="{871D2CBA-134B-ADC0-AEAD-B1548447A6F9}"/>
                </a:ext>
              </a:extLst>
            </p:cNvPr>
            <p:cNvSpPr/>
            <p:nvPr/>
          </p:nvSpPr>
          <p:spPr>
            <a:xfrm>
              <a:off x="9524516" y="1514025"/>
              <a:ext cx="2330580" cy="12652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Connector 110">
            <a:extLst>
              <a:ext uri="{FF2B5EF4-FFF2-40B4-BE49-F238E27FC236}">
                <a16:creationId xmlns:a16="http://schemas.microsoft.com/office/drawing/2014/main" id="{E01A89F1-6694-8794-E285-C7B39F945557}"/>
              </a:ext>
            </a:extLst>
          </p:cNvPr>
          <p:cNvCxnSpPr>
            <a:cxnSpLocks/>
          </p:cNvCxnSpPr>
          <p:nvPr/>
        </p:nvCxnSpPr>
        <p:spPr>
          <a:xfrm flipV="1">
            <a:off x="9328509" y="2225752"/>
            <a:ext cx="228817" cy="201115"/>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E25199C-4913-FDBD-6A6D-7F935A49FEB0}"/>
              </a:ext>
            </a:extLst>
          </p:cNvPr>
          <p:cNvCxnSpPr>
            <a:cxnSpLocks/>
          </p:cNvCxnSpPr>
          <p:nvPr/>
        </p:nvCxnSpPr>
        <p:spPr>
          <a:xfrm flipH="1">
            <a:off x="9324444" y="2344028"/>
            <a:ext cx="626480" cy="648936"/>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92E7F4B-2E19-780C-54D2-6378BA5C8B1D}"/>
              </a:ext>
            </a:extLst>
          </p:cNvPr>
          <p:cNvSpPr txBox="1"/>
          <p:nvPr/>
        </p:nvSpPr>
        <p:spPr>
          <a:xfrm>
            <a:off x="5543755" y="4840160"/>
            <a:ext cx="987748" cy="371849"/>
          </a:xfrm>
          <a:prstGeom prst="rect">
            <a:avLst/>
          </a:prstGeom>
          <a:noFill/>
        </p:spPr>
        <p:txBody>
          <a:bodyPr wrap="none" rtlCol="0">
            <a:spAutoFit/>
          </a:bodyPr>
          <a:lstStyle/>
          <a:p>
            <a:r>
              <a:rPr lang="en-US" dirty="0">
                <a:solidFill>
                  <a:srgbClr val="FF0000"/>
                </a:solidFill>
              </a:rPr>
              <a:t>Window</a:t>
            </a:r>
          </a:p>
        </p:txBody>
      </p:sp>
      <p:sp>
        <p:nvSpPr>
          <p:cNvPr id="63" name="TextBox 62">
            <a:extLst>
              <a:ext uri="{FF2B5EF4-FFF2-40B4-BE49-F238E27FC236}">
                <a16:creationId xmlns:a16="http://schemas.microsoft.com/office/drawing/2014/main" id="{2C9C2C23-FB98-A1D5-1836-9A0B28F70D93}"/>
              </a:ext>
            </a:extLst>
          </p:cNvPr>
          <p:cNvSpPr txBox="1"/>
          <p:nvPr/>
        </p:nvSpPr>
        <p:spPr>
          <a:xfrm>
            <a:off x="7299093" y="4847063"/>
            <a:ext cx="987748" cy="371849"/>
          </a:xfrm>
          <a:prstGeom prst="rect">
            <a:avLst/>
          </a:prstGeom>
          <a:noFill/>
        </p:spPr>
        <p:txBody>
          <a:bodyPr wrap="none" rtlCol="0">
            <a:spAutoFit/>
          </a:bodyPr>
          <a:lstStyle/>
          <a:p>
            <a:r>
              <a:rPr lang="en-US" dirty="0">
                <a:solidFill>
                  <a:srgbClr val="FF0000"/>
                </a:solidFill>
              </a:rPr>
              <a:t>Window</a:t>
            </a:r>
          </a:p>
        </p:txBody>
      </p:sp>
      <p:sp>
        <p:nvSpPr>
          <p:cNvPr id="115" name="TextBox 59">
            <a:extLst>
              <a:ext uri="{FF2B5EF4-FFF2-40B4-BE49-F238E27FC236}">
                <a16:creationId xmlns:a16="http://schemas.microsoft.com/office/drawing/2014/main" id="{F2E03193-96DB-E80D-7007-38B72E9AC86C}"/>
              </a:ext>
            </a:extLst>
          </p:cNvPr>
          <p:cNvSpPr txBox="1">
            <a:spLocks noChangeArrowheads="1"/>
          </p:cNvSpPr>
          <p:nvPr/>
        </p:nvSpPr>
        <p:spPr bwMode="auto">
          <a:xfrm>
            <a:off x="157902" y="0"/>
            <a:ext cx="3882469" cy="50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Why HD-CNN</a:t>
            </a:r>
            <a:endParaRPr lang="zh-CN" altLang="en-US" sz="2400" b="1" dirty="0">
              <a:solidFill>
                <a:srgbClr val="313D51"/>
              </a:solidFill>
              <a:latin typeface="+mn-lt"/>
              <a:ea typeface="+mn-ea"/>
              <a:cs typeface="+mn-ea"/>
              <a:sym typeface="+mn-lt"/>
            </a:endParaRPr>
          </a:p>
        </p:txBody>
      </p:sp>
      <p:cxnSp>
        <p:nvCxnSpPr>
          <p:cNvPr id="118" name="直接连接符 47">
            <a:extLst>
              <a:ext uri="{FF2B5EF4-FFF2-40B4-BE49-F238E27FC236}">
                <a16:creationId xmlns:a16="http://schemas.microsoft.com/office/drawing/2014/main" id="{B8B6D246-A548-C55F-9F13-4227B047DD52}"/>
              </a:ext>
            </a:extLst>
          </p:cNvPr>
          <p:cNvCxnSpPr/>
          <p:nvPr/>
        </p:nvCxnSpPr>
        <p:spPr>
          <a:xfrm flipH="1">
            <a:off x="207521" y="564408"/>
            <a:ext cx="2631373" cy="0"/>
          </a:xfrm>
          <a:prstGeom prst="line">
            <a:avLst/>
          </a:prstGeom>
          <a:noFill/>
          <a:ln w="19050" cap="flat" cmpd="sng" algn="ctr">
            <a:solidFill>
              <a:sysClr val="window" lastClr="FFFFFF">
                <a:lumMod val="75000"/>
              </a:sysClr>
            </a:solidFill>
            <a:prstDash val="solid"/>
            <a:miter lim="800000"/>
          </a:ln>
          <a:effectLst/>
        </p:spPr>
      </p:cxnSp>
      <p:sp>
        <p:nvSpPr>
          <p:cNvPr id="119" name="矩形 48">
            <a:extLst>
              <a:ext uri="{FF2B5EF4-FFF2-40B4-BE49-F238E27FC236}">
                <a16:creationId xmlns:a16="http://schemas.microsoft.com/office/drawing/2014/main" id="{DBCFC43F-2D32-5B8B-E6B8-C290D8D19CD5}"/>
              </a:ext>
            </a:extLst>
          </p:cNvPr>
          <p:cNvSpPr/>
          <p:nvPr/>
        </p:nvSpPr>
        <p:spPr>
          <a:xfrm flipH="1">
            <a:off x="198035" y="523109"/>
            <a:ext cx="601752"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sp>
        <p:nvSpPr>
          <p:cNvPr id="30" name="TextBox 29">
            <a:extLst>
              <a:ext uri="{FF2B5EF4-FFF2-40B4-BE49-F238E27FC236}">
                <a16:creationId xmlns:a16="http://schemas.microsoft.com/office/drawing/2014/main" id="{01109085-F242-2253-9AF4-873EDBEA060A}"/>
              </a:ext>
            </a:extLst>
          </p:cNvPr>
          <p:cNvSpPr txBox="1"/>
          <p:nvPr/>
        </p:nvSpPr>
        <p:spPr>
          <a:xfrm>
            <a:off x="3527954" y="954724"/>
            <a:ext cx="2414565" cy="830997"/>
          </a:xfrm>
          <a:prstGeom prst="rect">
            <a:avLst/>
          </a:prstGeom>
          <a:noFill/>
        </p:spPr>
        <p:txBody>
          <a:bodyPr wrap="square" rtlCol="0">
            <a:spAutoFit/>
          </a:bodyPr>
          <a:lstStyle/>
          <a:p>
            <a:r>
              <a:rPr lang="en-US" sz="1200" dirty="0"/>
              <a:t>Pre-define these two buildings:</a:t>
            </a:r>
          </a:p>
          <a:p>
            <a:pPr marL="342900" indent="-342900">
              <a:buAutoNum type="arabicPeriod"/>
            </a:pPr>
            <a:r>
              <a:rPr lang="en-US" sz="1200" dirty="0"/>
              <a:t>Share the same kind of </a:t>
            </a:r>
            <a:r>
              <a:rPr lang="en-US" sz="1200" b="1" dirty="0"/>
              <a:t>windows style</a:t>
            </a:r>
          </a:p>
          <a:p>
            <a:pPr marL="342900" indent="-342900">
              <a:buAutoNum type="arabicPeriod"/>
            </a:pPr>
            <a:r>
              <a:rPr lang="en-US" sz="1200" dirty="0"/>
              <a:t>Different in building </a:t>
            </a:r>
            <a:r>
              <a:rPr lang="en-US" sz="1200" b="1" dirty="0"/>
              <a:t>outline</a:t>
            </a:r>
          </a:p>
        </p:txBody>
      </p:sp>
      <p:sp>
        <p:nvSpPr>
          <p:cNvPr id="85" name="TextBox 84">
            <a:extLst>
              <a:ext uri="{FF2B5EF4-FFF2-40B4-BE49-F238E27FC236}">
                <a16:creationId xmlns:a16="http://schemas.microsoft.com/office/drawing/2014/main" id="{56F25FD7-7253-771E-3092-7B11F693B8F2}"/>
              </a:ext>
            </a:extLst>
          </p:cNvPr>
          <p:cNvSpPr txBox="1"/>
          <p:nvPr/>
        </p:nvSpPr>
        <p:spPr>
          <a:xfrm>
            <a:off x="5193788" y="4179659"/>
            <a:ext cx="1784900" cy="369332"/>
          </a:xfrm>
          <a:prstGeom prst="rect">
            <a:avLst/>
          </a:prstGeom>
          <a:noFill/>
        </p:spPr>
        <p:txBody>
          <a:bodyPr wrap="square" rtlCol="0">
            <a:spAutoFit/>
          </a:bodyPr>
          <a:lstStyle/>
          <a:p>
            <a:r>
              <a:rPr lang="en-US" dirty="0"/>
              <a:t>Fig1</a:t>
            </a:r>
          </a:p>
        </p:txBody>
      </p:sp>
      <p:sp>
        <p:nvSpPr>
          <p:cNvPr id="114" name="TextBox 113">
            <a:extLst>
              <a:ext uri="{FF2B5EF4-FFF2-40B4-BE49-F238E27FC236}">
                <a16:creationId xmlns:a16="http://schemas.microsoft.com/office/drawing/2014/main" id="{EE914E58-19A1-70AA-241E-12E41A5E6AEB}"/>
              </a:ext>
            </a:extLst>
          </p:cNvPr>
          <p:cNvSpPr txBox="1"/>
          <p:nvPr/>
        </p:nvSpPr>
        <p:spPr>
          <a:xfrm>
            <a:off x="-24151" y="6458557"/>
            <a:ext cx="9012404" cy="430887"/>
          </a:xfrm>
          <a:prstGeom prst="rect">
            <a:avLst/>
          </a:prstGeom>
          <a:noFill/>
        </p:spPr>
        <p:txBody>
          <a:bodyPr wrap="none" rtlCol="0">
            <a:spAutoFit/>
          </a:bodyPr>
          <a:lstStyle/>
          <a:p>
            <a:r>
              <a:rPr lang="en-US" sz="1100" dirty="0">
                <a:solidFill>
                  <a:schemeClr val="bg1">
                    <a:lumMod val="65000"/>
                  </a:schemeClr>
                </a:solidFill>
              </a:rPr>
              <a:t>hierarchical deep convolutional </a:t>
            </a:r>
            <a:r>
              <a:rPr lang="en-US" sz="1100" dirty="0" err="1">
                <a:solidFill>
                  <a:schemeClr val="bg1">
                    <a:lumMod val="65000"/>
                  </a:schemeClr>
                </a:solidFill>
              </a:rPr>
              <a:t>neuralZhicheng</a:t>
            </a:r>
            <a:r>
              <a:rPr lang="en-US" sz="1100" dirty="0">
                <a:solidFill>
                  <a:schemeClr val="bg1">
                    <a:lumMod val="65000"/>
                  </a:schemeClr>
                </a:solidFill>
              </a:rPr>
              <a:t> Yan, Hao Zhang, Robinson </a:t>
            </a:r>
            <a:r>
              <a:rPr lang="en-US" sz="1100" dirty="0" err="1">
                <a:solidFill>
                  <a:schemeClr val="bg1">
                    <a:lumMod val="65000"/>
                  </a:schemeClr>
                </a:solidFill>
              </a:rPr>
              <a:t>Piramuthu</a:t>
            </a:r>
            <a:r>
              <a:rPr lang="en-US" sz="1100" dirty="0">
                <a:solidFill>
                  <a:schemeClr val="bg1">
                    <a:lumMod val="65000"/>
                  </a:schemeClr>
                </a:solidFill>
              </a:rPr>
              <a:t>, Vignesh Jagadeesh, Dennis </a:t>
            </a:r>
            <a:r>
              <a:rPr lang="en-US" sz="1100" dirty="0" err="1">
                <a:solidFill>
                  <a:schemeClr val="bg1">
                    <a:lumMod val="65000"/>
                  </a:schemeClr>
                </a:solidFill>
              </a:rPr>
              <a:t>DeCoste</a:t>
            </a:r>
            <a:r>
              <a:rPr lang="en-US" sz="1100" dirty="0">
                <a:solidFill>
                  <a:schemeClr val="bg1">
                    <a:lumMod val="65000"/>
                  </a:schemeClr>
                </a:solidFill>
              </a:rPr>
              <a:t>, Wei Di, and </a:t>
            </a:r>
            <a:r>
              <a:rPr lang="en-US" sz="1100" dirty="0" err="1">
                <a:solidFill>
                  <a:schemeClr val="bg1">
                    <a:lumMod val="65000"/>
                  </a:schemeClr>
                </a:solidFill>
              </a:rPr>
              <a:t>Yizhou</a:t>
            </a:r>
            <a:r>
              <a:rPr lang="en-US" sz="1100" dirty="0">
                <a:solidFill>
                  <a:schemeClr val="bg1">
                    <a:lumMod val="65000"/>
                  </a:schemeClr>
                </a:solidFill>
              </a:rPr>
              <a:t> Yu. </a:t>
            </a:r>
            <a:r>
              <a:rPr lang="en-US" sz="1100" dirty="0" err="1">
                <a:solidFill>
                  <a:schemeClr val="bg1">
                    <a:lumMod val="65000"/>
                  </a:schemeClr>
                </a:solidFill>
              </a:rPr>
              <a:t>Hd-cnn</a:t>
            </a:r>
            <a:r>
              <a:rPr lang="en-US" sz="1100" dirty="0">
                <a:solidFill>
                  <a:schemeClr val="bg1">
                    <a:lumMod val="65000"/>
                  </a:schemeClr>
                </a:solidFill>
              </a:rPr>
              <a:t>: </a:t>
            </a:r>
          </a:p>
          <a:p>
            <a:r>
              <a:rPr lang="en-US" sz="1100" dirty="0">
                <a:solidFill>
                  <a:schemeClr val="bg1">
                    <a:lumMod val="65000"/>
                  </a:schemeClr>
                </a:solidFill>
              </a:rPr>
              <a:t> networks for large scale visual recognition. In Proceedings of the IEEE international conference on computer vision, pages 2740–2748, 2015. </a:t>
            </a:r>
          </a:p>
        </p:txBody>
      </p:sp>
    </p:spTree>
    <p:extLst>
      <p:ext uri="{BB962C8B-B14F-4D97-AF65-F5344CB8AC3E}">
        <p14:creationId xmlns:p14="http://schemas.microsoft.com/office/powerpoint/2010/main" val="369046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3"/>
          <p:cNvGrpSpPr/>
          <p:nvPr/>
        </p:nvGrpSpPr>
        <p:grpSpPr>
          <a:xfrm>
            <a:off x="157902" y="0"/>
            <a:ext cx="7015784" cy="568828"/>
            <a:chOff x="1358109" y="278841"/>
            <a:chExt cx="11082226" cy="568828"/>
          </a:xfrm>
        </p:grpSpPr>
        <p:sp>
          <p:nvSpPr>
            <p:cNvPr id="8" name="TextBox 59"/>
            <p:cNvSpPr txBox="1">
              <a:spLocks noChangeArrowheads="1"/>
            </p:cNvSpPr>
            <p:nvPr/>
          </p:nvSpPr>
          <p:spPr bwMode="auto">
            <a:xfrm>
              <a:off x="1358109" y="278841"/>
              <a:ext cx="11082226"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90204" pitchFamily="34" charset="0"/>
                  <a:ea typeface="仿宋_GB2312" pitchFamily="1" charset="-122"/>
                </a:defRPr>
              </a:lvl2pPr>
              <a:lvl3pPr marL="1143000" indent="-228600">
                <a:spcBef>
                  <a:spcPct val="20000"/>
                </a:spcBef>
                <a:buChar char="•"/>
                <a:defRPr sz="2400">
                  <a:solidFill>
                    <a:schemeClr val="tx1"/>
                  </a:solidFill>
                  <a:latin typeface="Arial" panose="020B060402020209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9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9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SimSun"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mn-lt"/>
                  <a:ea typeface="+mn-ea"/>
                  <a:cs typeface="+mn-ea"/>
                  <a:sym typeface="+mn-lt"/>
                </a:rPr>
                <a:t>What HD-CNN Brings</a:t>
              </a:r>
              <a:endParaRPr lang="zh-CN" altLang="en-US" sz="2400" b="1" dirty="0">
                <a:solidFill>
                  <a:srgbClr val="313D51"/>
                </a:solidFill>
                <a:latin typeface="+mn-lt"/>
                <a:ea typeface="+mn-ea"/>
                <a:cs typeface="+mn-ea"/>
                <a:sym typeface="+mn-lt"/>
              </a:endParaRPr>
            </a:p>
          </p:txBody>
        </p:sp>
        <p:grpSp>
          <p:nvGrpSpPr>
            <p:cNvPr id="9" name="组合 46"/>
            <p:cNvGrpSpPr/>
            <p:nvPr/>
          </p:nvGrpSpPr>
          <p:grpSpPr>
            <a:xfrm>
              <a:off x="1421503" y="801950"/>
              <a:ext cx="4171536" cy="45719"/>
              <a:chOff x="1421503" y="801950"/>
              <a:chExt cx="4171536" cy="45719"/>
            </a:xfrm>
          </p:grpSpPr>
          <p:cxnSp>
            <p:nvCxnSpPr>
              <p:cNvPr id="10" name="直接连接符 47"/>
              <p:cNvCxnSpPr/>
              <p:nvPr/>
            </p:nvCxnSpPr>
            <p:spPr>
              <a:xfrm flipH="1">
                <a:off x="1436488" y="843249"/>
                <a:ext cx="4156551" cy="0"/>
              </a:xfrm>
              <a:prstGeom prst="line">
                <a:avLst/>
              </a:prstGeom>
              <a:noFill/>
              <a:ln w="19050" cap="flat" cmpd="sng" algn="ctr">
                <a:solidFill>
                  <a:sysClr val="window" lastClr="FFFFFF">
                    <a:lumMod val="75000"/>
                  </a:sysClr>
                </a:solidFill>
                <a:prstDash val="solid"/>
                <a:miter lim="800000"/>
              </a:ln>
              <a:effectLst/>
            </p:spPr>
          </p:cxnSp>
          <p:sp>
            <p:nvSpPr>
              <p:cNvPr id="11" name="矩形 48"/>
              <p:cNvSpPr/>
              <p:nvPr/>
            </p:nvSpPr>
            <p:spPr>
              <a:xfrm flipH="1">
                <a:off x="1421503" y="801950"/>
                <a:ext cx="950535" cy="45719"/>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cs typeface="+mn-ea"/>
                  <a:sym typeface="+mn-lt"/>
                </a:endParaRPr>
              </a:p>
            </p:txBody>
          </p:sp>
        </p:grpSp>
      </p:grpSp>
      <p:sp>
        <p:nvSpPr>
          <p:cNvPr id="2" name="TextBox 1"/>
          <p:cNvSpPr txBox="1"/>
          <p:nvPr/>
        </p:nvSpPr>
        <p:spPr>
          <a:xfrm>
            <a:off x="919480" y="2418080"/>
            <a:ext cx="3970655" cy="3461385"/>
          </a:xfrm>
          <a:prstGeom prst="rect">
            <a:avLst/>
          </a:prstGeom>
          <a:noFill/>
        </p:spPr>
        <p:txBody>
          <a:bodyPr wrap="square" rtlCol="0">
            <a:spAutoFit/>
          </a:bodyPr>
          <a:lstStyle/>
          <a:p>
            <a:pPr>
              <a:lnSpc>
                <a:spcPct val="150000"/>
              </a:lnSpc>
            </a:pPr>
            <a:r>
              <a:rPr lang="en-US" altLang="zh-CN" sz="2000" b="1" dirty="0"/>
              <a:t>Strength:</a:t>
            </a:r>
          </a:p>
          <a:p>
            <a:pPr marL="342900" indent="-342900">
              <a:lnSpc>
                <a:spcPct val="150000"/>
              </a:lnSpc>
              <a:buAutoNum type="arabicPeriod"/>
            </a:pPr>
            <a:r>
              <a:rPr lang="en-US" altLang="zh-CN" dirty="0"/>
              <a:t>The accuracy of HD-CNN in 25 classification is about 10% improvement.</a:t>
            </a:r>
          </a:p>
          <a:p>
            <a:pPr marL="342900" indent="-342900">
              <a:lnSpc>
                <a:spcPct val="150000"/>
              </a:lnSpc>
              <a:buAutoNum type="arabicPeriod"/>
            </a:pPr>
            <a:r>
              <a:rPr lang="en-US" altLang="zh-CN" dirty="0"/>
              <a:t>It applies what we thought about CNN’s struggling. (same classes are overlapped)</a:t>
            </a:r>
          </a:p>
          <a:p>
            <a:pPr>
              <a:lnSpc>
                <a:spcPct val="150000"/>
              </a:lnSpc>
            </a:pPr>
            <a:r>
              <a:rPr lang="en-US" altLang="zh-CN" dirty="0"/>
              <a:t> </a:t>
            </a:r>
            <a:endParaRPr lang="en-US" dirty="0"/>
          </a:p>
        </p:txBody>
      </p:sp>
      <p:sp>
        <p:nvSpPr>
          <p:cNvPr id="5" name="TextBox 4"/>
          <p:cNvSpPr txBox="1"/>
          <p:nvPr/>
        </p:nvSpPr>
        <p:spPr>
          <a:xfrm>
            <a:off x="4180115" y="2688772"/>
            <a:ext cx="184731" cy="369332"/>
          </a:xfrm>
          <a:prstGeom prst="rect">
            <a:avLst/>
          </a:prstGeom>
          <a:noFill/>
        </p:spPr>
        <p:txBody>
          <a:bodyPr wrap="none" rtlCol="0">
            <a:spAutoFit/>
          </a:bodyPr>
          <a:lstStyle/>
          <a:p>
            <a:endParaRPr lang="en-US" dirty="0"/>
          </a:p>
        </p:txBody>
      </p:sp>
      <p:sp>
        <p:nvSpPr>
          <p:cNvPr id="12" name="TextBox 11"/>
          <p:cNvSpPr txBox="1"/>
          <p:nvPr/>
        </p:nvSpPr>
        <p:spPr>
          <a:xfrm>
            <a:off x="919691" y="5879771"/>
            <a:ext cx="8852078" cy="369332"/>
          </a:xfrm>
          <a:prstGeom prst="rect">
            <a:avLst/>
          </a:prstGeom>
          <a:noFill/>
        </p:spPr>
        <p:txBody>
          <a:bodyPr wrap="square" rtlCol="0">
            <a:spAutoFit/>
          </a:bodyPr>
          <a:lstStyle/>
          <a:p>
            <a:r>
              <a:rPr lang="en-US" b="1" dirty="0"/>
              <a:t>BUT</a:t>
            </a:r>
            <a:r>
              <a:rPr lang="en-US" dirty="0"/>
              <a:t> we could find out the overall accuracy is lower than that of ”</a:t>
            </a:r>
            <a:r>
              <a:rPr lang="en-US" dirty="0" err="1"/>
              <a:t>Cifar</a:t>
            </a:r>
            <a:r>
              <a:rPr lang="en-US" dirty="0"/>
              <a:t>” dataset...</a:t>
            </a:r>
          </a:p>
        </p:txBody>
      </p:sp>
      <p:sp>
        <p:nvSpPr>
          <p:cNvPr id="14" name="TextBox 13"/>
          <p:cNvSpPr txBox="1"/>
          <p:nvPr/>
        </p:nvSpPr>
        <p:spPr>
          <a:xfrm>
            <a:off x="919480" y="896620"/>
            <a:ext cx="10257790" cy="1337945"/>
          </a:xfrm>
          <a:prstGeom prst="rect">
            <a:avLst/>
          </a:prstGeom>
          <a:noFill/>
        </p:spPr>
        <p:txBody>
          <a:bodyPr wrap="square" rtlCol="0">
            <a:spAutoFit/>
          </a:bodyPr>
          <a:lstStyle/>
          <a:p>
            <a:pPr>
              <a:lnSpc>
                <a:spcPct val="150000"/>
              </a:lnSpc>
            </a:pPr>
            <a:r>
              <a:rPr lang="en-US" dirty="0"/>
              <a:t>The performance of Coarse CNN is important for the result, since there is not very discrete definition of “course”, we set different values for coarse number, finally figure out the best number 11.</a:t>
            </a:r>
            <a:endParaRPr lang="en-US" dirty="0">
              <a:solidFill>
                <a:srgbClr val="FF0000"/>
              </a:solidFill>
            </a:endParaRPr>
          </a:p>
        </p:txBody>
      </p:sp>
      <p:pic>
        <p:nvPicPr>
          <p:cNvPr id="4" name="Picture 3" descr="tutu"/>
          <p:cNvPicPr>
            <a:picLocks noChangeAspect="1"/>
          </p:cNvPicPr>
          <p:nvPr/>
        </p:nvPicPr>
        <p:blipFill>
          <a:blip r:embed="rId3"/>
          <a:stretch>
            <a:fillRect/>
          </a:stretch>
        </p:blipFill>
        <p:spPr>
          <a:xfrm>
            <a:off x="5354320" y="3560445"/>
            <a:ext cx="4417695" cy="2152015"/>
          </a:xfrm>
          <a:prstGeom prst="rect">
            <a:avLst/>
          </a:prstGeom>
        </p:spPr>
      </p:pic>
      <p:pic>
        <p:nvPicPr>
          <p:cNvPr id="3" name="Picture 2" descr="loss_change"/>
          <p:cNvPicPr>
            <a:picLocks noChangeAspect="1"/>
          </p:cNvPicPr>
          <p:nvPr/>
        </p:nvPicPr>
        <p:blipFill>
          <a:blip r:embed="rId4"/>
          <a:stretch>
            <a:fillRect/>
          </a:stretch>
        </p:blipFill>
        <p:spPr>
          <a:xfrm>
            <a:off x="9112885" y="1868805"/>
            <a:ext cx="2679065" cy="2009775"/>
          </a:xfrm>
          <a:prstGeom prst="rect">
            <a:avLst/>
          </a:prstGeom>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647</Words>
  <Application>Microsoft Macintosh PowerPoint</Application>
  <PresentationFormat>Widescreen</PresentationFormat>
  <Paragraphs>120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 Chao</dc:creator>
  <cp:lastModifiedBy>Fu Chao</cp:lastModifiedBy>
  <cp:revision>21</cp:revision>
  <dcterms:created xsi:type="dcterms:W3CDTF">2022-04-29T18:55:49Z</dcterms:created>
  <dcterms:modified xsi:type="dcterms:W3CDTF">2022-05-17T02:01:01Z</dcterms:modified>
</cp:coreProperties>
</file>